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ink/ink3.xml" ContentType="application/inkml+xml"/>
  <Override PartName="/ppt/ink/ink4.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8" r:id="rId4"/>
    <p:sldId id="279" r:id="rId5"/>
    <p:sldId id="259" r:id="rId6"/>
    <p:sldId id="280" r:id="rId7"/>
    <p:sldId id="261" r:id="rId8"/>
    <p:sldId id="260" r:id="rId9"/>
    <p:sldId id="262" r:id="rId10"/>
    <p:sldId id="263" r:id="rId11"/>
    <p:sldId id="264" r:id="rId12"/>
    <p:sldId id="266" r:id="rId13"/>
    <p:sldId id="265" r:id="rId14"/>
    <p:sldId id="282" r:id="rId15"/>
    <p:sldId id="267" r:id="rId16"/>
    <p:sldId id="268" r:id="rId17"/>
    <p:sldId id="269" r:id="rId18"/>
    <p:sldId id="270" r:id="rId19"/>
    <p:sldId id="271" r:id="rId20"/>
    <p:sldId id="272" r:id="rId21"/>
    <p:sldId id="273" r:id="rId22"/>
    <p:sldId id="274" r:id="rId23"/>
    <p:sldId id="275" r:id="rId24"/>
    <p:sldId id="276" r:id="rId25"/>
    <p:sldId id="277" r:id="rId26"/>
    <p:sldId id="287" r:id="rId27"/>
    <p:sldId id="288" r:id="rId28"/>
    <p:sldId id="289" r:id="rId29"/>
    <p:sldId id="290" r:id="rId30"/>
    <p:sldId id="291" r:id="rId31"/>
    <p:sldId id="293" r:id="rId32"/>
    <p:sldId id="294" r:id="rId33"/>
    <p:sldId id="295" r:id="rId34"/>
    <p:sldId id="296" r:id="rId35"/>
    <p:sldId id="297" r:id="rId36"/>
    <p:sldId id="298" r:id="rId37"/>
    <p:sldId id="299" r:id="rId38"/>
    <p:sldId id="301" r:id="rId39"/>
    <p:sldId id="30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21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8-25T22:56:29"/>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17032.000 9907.000 767,'-7.582'9.510'-2,"-1.039"-0.148"0,-1.900-1.728 1,-1.459-4.338 2,-6.361-2.358-2,-0.063-0.886 0,-8.092-0.181-2,6.383 0.008 2,1.902 0.017-2,-3.168 0.006 2,2.352 0.403-2,-11.459 0.888 6,14.148-0.058-6,-13.570 1.551 2,5.211-0.009 0,-6.834 1.061-1,6.438-0.387-1,6.594-0.781 4,-5.555 1.143-4,6.711-0.912 2,-9.357 1.696 2,7.172-1.181 1,5.922-1.029-1,-7.166 1.322-1,4.146-0.448 1,3.971-0.362 3,-2.686 2.043 2,8.412 4.574-5,20.191-0.428 7,-1.520-3.332-10,1.041-0.212 0,0.059-0.388 0,2.672 0.639-1,2.256 0.186 4,2.889-0.145-3,-3.973-1.644 1,7.852 0.878-3,-5.072-1.568 2,0.926-0.346 0,0.980-0.353 1,8.898 0.283-1,-6.863-1.073 0,0.328-0.308 1,0.102-0.217 1,0.205-0.321-1,8.146-0.369 1,-7.791-1.039-3,0.295-0.732 2,-0.025-0.758 1,-8.264 0.285 0,8.088-1.570 3,-0.131-0.728-4,-0.561-0.866 1,-8.232 1.229-2,14.184-4.813 4,-15.389 3.913-2,6.207-2.709-1,-7.344 2.171 1,5.324-2.884 0,3.514-3.201 0,-2.941-0.616 2,-6.279 2.967-1,-1.516 0.092 1,-1.488 0.087 1,5.480-8.282-1,-8.113 5.834 1,0.006-4.402 2,-5.189 3.772-3,-4.355-3.696-2,-3.518 3.246 3,-5.068-0.329-3,1.082 4.798-1,-6.027-1.306 0,-2.383 2.090 1,-5.850 1.598-1,9.381 3.262 1,-0.219 0.570 0,1.021 0.679-2,-0.693 0.574 3,-1.031 0.954-3,-0.893 1.179 1,3.922-0.006 4,-0.121 0.438-4,-2.209 0.938-1,0.061 0.410 1,-6.631 2.466 0,4.352-0.729-1,0.340 0.896 2,0.869 0.875 0,4.453-1.591 1,0.578 0.135 0,-0.809 1.059-1,1.178-0.051-2,-0.926 2.154 7,2.094-0.179-8,-1.707 4.086 6,4.707-2.804-1,2.564 7.133 2,7.666-2.716-1,7.625-1.945-4,2.084-5.029 1,2.781-2.340-2,-2.201-2.494 1,2.107-0.514 0,6.914-0.077-2,-7.846-1.407 2,12.307-1.134-2,-7.162-1.162 1,0.195-0.601 0,9.322-2.188 2,-12.340 1.360-3,-0.660-0.619 1,-0.803-0.404 4,4.219-2.031-4,-1.799-0.597 2,-5.861 1.387 1,-1.287-0.267 0,2.768-3.093 3,-2.846 0.064-4,0.400-2.410 2,-2.770-3.977 2,-8.701-1.066 2,-10.271 3.006-4,-4.557 2.005-3,-2.611 1.648-1,-1.975 1.669 0,-4.324 0.586-1,2.609 1.981 4,-8.713-0.257-5,4.076 1.729 2,5.725 1.261 3,-0.379 0.345-4,-24.430-1.022 0,7.842 1.482 0,1.084 1.783 2,6.469 1.647 1,0.199 1.497 2,1.506 1.234-5,1.990 1.368 10,2.617 1.068-13,2.939 1.135 5,-0.992 3.261 1,7.711-1.139 1,5.029-2.285 8,-2.480 8.651-7,8.158 1.494 2,7.783 0.932-3,0.428-9.663 0,5.129 2.857-1,-1.131-3.522-1,1.383-0.582 0,5.813 1.539-2,1.412-1.312 2,1.555-1.332-2,0.875-1.283 4,0.354-1.188-3,-5.090-1.757 2,0.123-0.545 0,5.123-0.471 1,-5.775-1.199-1,4.131-1.211-2,-5.631-0.607 4,3.705-2.075 0,2.568-3.039-4,-5.771-0.071 4,0.648-3.108 0,-4.963 1.005 0,-1.857-1.315-3,-0.596-3.701 3,-3.010 2.104-2,-1.264-0.591 3,-1.063-0.234-4,-0.197-5.966 0,-1.502 6.107 2,-1.303 0.037-1,-0.820 0.224-1,-1.223 0.385 2,-3.154-4.214-2,-0.457 4.063 2,-1.389 1.558-1,-3.947 0.364 1,-1.957 2.426-1,-3.936 1.647 1,4.107 2.921-2,-6.566 1.062 1,8.377 2.073-1,0.184 1.070 1,-2.393 1.983 0,3.592 0.856-1,-5.088 6.035 2,6.922-1.076 0,-1.557 6.931 0,4.525-1.551-2,3.217-2.805 1,2.828 1.456 2,3.623-1.285-2,2.779-3.428 0,4.182-1.828 1,8.258-1.175-2,1.525-2.394 0,-9.027-2.525 0,10.287-1.599-2,-3.158-1.366 2,0.732-1.365-2,5.420-2.661 2,-5.355-0.602 0,3.699-4.362 1,-5.658 0.970-1,-5.342 1.708 0,2.430-3.945 5,-1.977-0.909-5,-2.023-0.395-1,-3.869 3.248 3,-1.055-0.269-1,-0.990-0.110 0,-1.098-0.011 1,0.131-6.922 1,-3.723 3.800-1,-1.469 0.396 0,-2.955-2.407-1,-5.119-1.260 2,-3.238 1.837-4,2.318 6.701 3,-6.160-2.281-1,1.182 3.863 0,2.004 2.913-1,-0.297 1.004 1,-0.291 0.868 1,-0.277 0.730-1,0.127 0.929 0,0.361 0.694-1,-5.391 1.153 2,7.293 0.742-1,-6.512 2.411 1,7.385-0.297-1,-3.885 4.909 2,3.980 4.219 2,6.355-0.525-4,2.703 1.034 0,1.633-1.007 0,0.559-0.411-1,0.479 0.115 2,3.898 1.223-2,5.732-7.030 5,-2.836-19.109-3,-7.441-2.157-3,-2.719 2.267 0,-2.146 1.883 2,-6.672-1.386 0,-2.555 3.929-1,-4.830 1.965 0,-1.906 2.332 0,8.883 2.397 0,-0.734 0.297 0,-9.334-0.220-1,8.816 0.969 3,0.164 0.384-2,0.570 0.430-1,0.855 0.448 1,-5.516 1.603 1,3.396 1.236 1,2.152 2.582 2,2.016 7.155 2,11.553 3.071-4,11.869-3.708 0,3.568-3.825-3,-1.180-3.908 1,1.732-1.622-1,-7.477-2.165 2,0.473-0.379 2,0.498-0.692-4,0.115-0.506 0,2.865-0.604 3,4.305-1.373-1,-6.531-0.032-1,6.027-1.818 2,-5.508 0.848 2,-20.072 12.983 3,-2.477-0.604-7,-8.570 8.120-3,1.373-1.747 2,-0.547 0.000-1,6.277-5.929 1,-0.205 0.170 1,-8.000 7.279-3,0.320-0.258 4,4.389-3.553 1,-2.721 3.109-4,2.828-2.354 4,3.006-2.710 0,2.857-2.697 0,-1.045 1.577 3,19.248-16.857 2,9.488-9.937-3,-7.238 6.365-5,1.771-1.622-2,6.139-5.002 2,-3.199 1.922-1,5.025-5.356 1,-4.406 4.025 0,-0.836 0.364 0,8.281-8.681 2,-7.041 6.276-2,-3.424 3.002 2,-3.451 3.157 2,-3.164 2.979 1,0.305-1.797-3,-17.354 22.786 0,1.521-3.283-3,-7.537 8.821 18,7.400-8.157-16,-0.783 0.742-1,-6.877 8.057-1,5.545-6.329 1,-0.229 0.353 0,-3.197 4.637 0,3.516-4.138 2,-2.508 3.944-1,3.682-4.428 0,-1.584 3.333 0,3.314-4.119 1,-0.064 1.313 0,1.055-0.728 2,-0.516 4.360 0,2.627-2.890 2,3.039 3.769-3,10.861-4.558 6,2.799-9.545-7,14.441-2.770-1,-12.006-1.745-2,2.232-0.989 1,8.818-2.482-1,13.014-5.242-1,-14.191 3.181 0,11.250-4.355 1,-8.385 1.968 0,10.064-3.900-1,0.352-1.167 0,-0.998-0.723 3,-10.201 3.348 2,-1.150-0.263-4,5.898-4.183 0,-9.828 4.263 5,3.865-3.552-2,0.563-2.226 3,-5.877 2.396-1,-5.379 2.673 0,-4.666 2.654 3,-0.021-3.127 2,-26.209 17.517 9,3.314 5.120-14,-5.559 3.897-6,2.652-2.109 2,-6.670 5.199 0,2.383-2.344-2,-0.896 0.516 3,-1.182 0.703-2,5.234-3.890 2,0.031-0.261-2,-5.283 3.511 4,0.750-0.484-3,1.129-1.009 2,5.857-3.625-2,-7.170 5.858 2,4.238-2.361 1,4.154-2.556 2,3.748-2.456-1,1.107 1.083 5,18.701-7.330-1,3.398-4.855-1,5.754-1.875-9,-6.141 1.300 2,1.863-0.659 0,13.656-4.020-2,3.619-1.180 1,13.693-4.067-3,-3.971 1.438 1,4.660-1.052 2,2.818-1.207-5,1.418-0.507 10,-12.977 3.729-8,-0.643 0.099 0,11.088-3.433 5,-14.094 4.149-3,9.840-3.007 2,-5.961 1.648 3,-6.416 1.772 1,-6.393 1.763 3,-7.094 1.960-4,-7.721 2.333 1,3.191-3.058 13,-31.131 2.895 14,2.598 3.854-29,1.238 0.260-2,-7.791 0.636-2,3.516 0.286 0,-1.299 0.521 2,-10.881 1.838-3,-14.389 2.608 1,5.371-0.009 1,-3.066 0.931 0,-3.779 0.672 2,-3.732 0.834-7,-14.941 3.495 8,25.480-4.489-4,-11.893 2.736 2,1.521 0.826 0,13.408-2.488-3,-8.578 3.093 2,13.320-2.865 3,-13.842 5.542 4,8.633-1.534 2,8.311-1.955-4,7.451-2.066 3,6.326-1.973-5,0.990 1.488 8,24.076 0.400 18,2.680-9.014-27,0.029-0.826-1,9.047-2.372-1,-1.410-0.626-1,-3.385 0.465 2,2.348-0.594 0,11.381-2.436-1,5.152-1.057-1,4.023-0.755 0,3.410-0.457 0,2.762-0.271 0,-35.680 7.093 3,25.006-4.678-2,13.881-2.376 1,0.459-0.288-4,-1.008-0.079 8,-2.051 0.403-4,-3.027 0.352 0,-2.107 0.199 1,-5.809 0.997 1,-6.109 1.108 3,-5.994 1.125 1,-4.859 0.508-2,-4.834-0.125 19,-28.592 0.989-7,-6.588 3.688-10,-1.736 0.373-7,-5.150 0.197-3,-12.688 0.185 0,1.215 0.059 2,-4.330 0.421 1,-4.242 0.973-4,-3.654 0.613 3,-3.059 0.657-1,12.324-0.343 5,-14.547 1.633-8,0.197 1.048 11,1.713 1.203-5,2.662 0.928-5,3.969 0.310 7,-3.875 2.373 0,8.785-0.316 8,8.723-0.777-13,8.039-1.014 11,13.051-3.646-1,-4.012 2.959 5,26.971 3.844 10,13.369-9.433-13,-5.914-1.165-11,1.891-0.243 1,0.031-0.188 0,12.980-0.159-2,15.035-0.232-1,-5.570-0.027 2,3.328-0.043 4,2.705-0.393-7,1.762-0.952 1,1.002-0.929 3,0.418-0.915 4,-1.104-0.816-2,-1.381-1.460-1,-13.770 0.832-3,17.854-4.877 7,-15.219 1.461-1,-5.039-0.344 0,-11.160 2.089 1,-3.035-0.108 2,3.988-4.235-5,-11.727 4.558 6,-0.748-1.607 0,-2.334-5.632 9,-18.848-2.657-6,-0.555 11.278-3,-7.684 0.054-6,1.441 1.618-2,-10.334 0.449-1,3.039 1.176 1,4.855 0.905 2,-18.689 0.524 0,-4.979 0.717-6,-4.977 0.429 6,7.166 0.347-1,-1.996 0.640-2,-1.490 1.077 0,-0.355 1.007 1,0.143 0.863 1,1.525 0.767 0,12.479-0.825 1,1.863 0.498 1,-5.805 2.562 0,2.340 1.037 0,5.439-0.090 2,5.256-0.414-1,7.537-2.082 5,3.109-0.588-3,1.691 0.222 0,13.217 7.738 17,21.152-7.702-14,-6.730-3.814-9,10.027-0.260-1,-2.822-0.767 0,-5.031-0.452 2,1.232-0.164-1,28.168-0.034-2,-11.402-0.347 2,-8.035-0.187 2,1.156-0.238-1,24.891-1.256 2,-15.938-0.183-6,0.021-0.853 1,-5.791-0.109 3,-0.359-0.404 0,11.014-1.850 0,-2.012-0.325 2,-2.752-0.310 5,1.309-0.880-11,-6.396 0.462 13,-6.652 0.696-10,-5.721 0.544 9,-9.133 1.576-9,-0.256-0.657 11,-26.668-0.826 24,0.654 5.304-32,-4.229 0.905-4,-9.891 2.370 0,-4.973 2.105-1,11.393-1.742 3,-1.076 0.478-1,-1.482 0.847 2,-1.150 0.717-3,-21.701 6.952 0,5.449-1.077 3,-15.645 5.564-4,44.730-14.127 6,-47.322 15.850-2,-0.592 0.737-7,0.662 0.094 5,24.596-8.301 4,1.543-0.388-6,-16.324 7.692 7,6.928-0.901 1,13.146-4.711 2,4.768-1.197-9,4.844-1.438 10,3.152 0.338 1,5.674 1.060-4,17.902-1.241 18,9.814-7.674-19,-5.465-2.404-3,2.016-0.361 0,8.646-0.302-3,-3.529-0.326 1,2.381-0.178 0,2.088-0.138 0,1.988-0.102 0,-7.648-0.011 2,11.119-0.410-1,1.871-0.347-1,1.439-0.641 2,1.461-0.668-4,1.041-0.646 2,-11.277 0.738 2,12.369-1.831-1,12.125-2.122-1,-24.217 2.905 2,23.172-4.392 0,-13.154 1.739-1,-1.971-0.185 1,17.123-4.767 1,-9.143 0.959 2,-9.207 1.431 4,-12.674 3.047-8,-5.102 0.902 1,-1.703-1.527 2,-32.242 0.379 40,3.924 5.048-43,-4.953 0.336-1,-4.611 0.259-3,-13.129 0.262 0,3.613 0.093 1,-3.498 0.073 4,-15.877 0.131-6,8.422-0.077 3,-2.133-0.013 6,11.543-0.095-8,-0.195 0.169 2,-12.838 1.057 6,13.301 0.180-8,-10.129 1.556 7,13.844-0.478 0,2.254 0.391-5,-5.836 1.952 6,5.043 0.604-2,0.197 1.669 0,7.883-0.377 3,12.303-2.866 2,0.674 1.050 7,1.934 4.231-9,19.723 3.605 15,13.969-6.840-16,-3.846-3.431-6,11.051-0.145 0,-10.186-1.279 0,1.639-0.181 2,12.537-0.083-3,4.045-0.649 1,-7.967-0.758 2,1.896-0.725 1,15.109-2.038-4,2.586-1.743 1,-11.979 0.472 2,14.229-3.402-2,-13.596 1.208 4,12.988-3.646-4,-14.406 2.051 3,10.152-3.401-3,-14.176 2.550 4,7.137-3.467 1,-5.096 0.165 2,-5.354 0.590 0,-5.287 0.865-4,-7.213 2.230 5,-3.787 0.961 0,-2.594 0.199 2,-0.992-4.759-2,-19.674 2.217 9,-5.020 7.019 1,-0.033 1.247-15,-2.182 0.539-1,-15.090 0.198-3,-1.822 0.771 1,-6.314 0.329 0,-5.018 0.209 2,4.514 0.402-4,-14.943 1.720 2,10.197 0.387 1,-0.986 1.340 0,-0.217 1.314 6,1.268 1.059-10,-7.438 3.422 2,22.531-3.616 11,-13.859 4.459-11,12.740-2.412 7,4.404-0.456-2,4.340-0.569 4,4.418-0.749 0,2.547 0.320 4,3.787 2.254-4,31.508-2.066 17,-0.688-6.049-23,-6.158-0.582 0,2.178-0.152-1,2.160-0.127 0,1.906-0.104 0,24.014-0.202-1,-15.691 0.018 0,1.771-0.034 0,27.500-1.874 2,5.809-2.076-2,4.023-2.644-7,-27.340 2.174 8,-0.529-0.404 0,-26.820 3.316 3,39.012-5.997-2,9.660-2.907 0,-49.746 8.480 2,32.824-6.526 4,-4.813 0.272-10,-5.484 0.589 8,-5.914 0.785 9,-5.896 0.889-14,-7.037 1.468 3,-3.842 0.694 4,-2.082-3.009 21,-25.617 2.699-12,-4.375 3.299-12,4.799 0.728-3,-1.979 0.172-1,-13.578 0.243-3,-3.941 0.121 2,12.156-0.081 2,-0.969 0.017 1,-22.750 0.183-1,-5.484-0.020-2,19.369-0.073 0,-0.904 0.168 0,-0.725 0.410 3,-0.168 0.403 2,-12.168 1.976-7,12.150-0.097 3,0.934 0.684 2,1.523 0.633 4,1.947 0.574-8,-14.082 4.858 9,8.500-0.194-8,6.504-0.333 6,6.207-0.729 0,5.596-0.940 2,5.031-0.849 3,4.170 2.353 0,28.287-2.173 17,3.033-5.514-27,-4.826-1.181 0,3.275-0.436-1,-0.805-0.535 0,1.943-0.715 1,23.945-3.948-3,6.504-3.794 3,-8.076-0.027-4,14.195-4.745 3,-23.711 5.017 5,-0.480-0.472-6,23.727-7.628 3,-2.021-0.786 1,-14.211 3.718-3,-3.641 0.410 7,2.664-1.935-6,-7.840 2.071 5,-7.717 2.313 1,-13.076 5.270-1,-2.455 0.804 3,-0.002-5.107 11,-22.840 5.441 2,-8.260 2.741-17,3.609 1.556-4,2.451 0.497 1,-1.578 0.506-1,-9.195 1.256-1,-4.426 1.371 0,5.590-0.053 4,-1.563 0.800-4,-22.197 5.147-1,4.600 0.532 2,-16.975 6.042-3,10.881-1.687 2,36.943-10.484 3,-49.053 15.492 0,2.705 1.696-6,4.424 0.150 10,14.816-4.766-10,4.691-0.803 9,-0.889 2.319 3,12.150-4.970-4,4.883-1.626 2,4.346-1.300 3,0.910 4.082 6,20.568-0.938 4,17.848-7.555-12,-6.924-4.200-6,9.666-1.550-3,-2.689-1.018 1,1.908-1.425 2,10.223-3.714 0,-6.742 0.027-3,7.834-3.111 5,-1.613-1.332-5,-2.518-0.306 4,-2.037-1.472-1,-5.867 0.316 4,-6.211 1.303 0,-5.863 1.781 0,-2.246-0.244 3,-10.449-1.314 2,-20.707 7.917 6,-1.635 2.784-16,2.605 1.440 0,-1.805 1.572 0,1.234 1.098 0,7.449-1.257 4,0.180 0.264 0,0.143 0.223-2,0.293 0.186-1,-9.646 3.939 1,5.064 0.502 2,4.334-1.061-2,1.436 0.219 3,-4.363 6.709 1,7.561-4.320-3,4.451 1.649 0,9.123 0.675 6,2.781-6.110-6,5.924-0.578-1,1.902-1.911 0,-3.186-1.618-1,-2.807-0.557 1,0.777-0.188-1,15.123-0.437 1,-3.123-1.391-2,-10.182 0.143 3,-0.498-0.329-2,-0.764-0.328 1,-0.951-0.317 0,1.979-1.023 2,-2.439-0.103-2,4.594-3.514 1,-8.063-3.727 10,-15.600-0.261-6,-4.348 4.313-2,0.158 2.545-3,-9.732-1.036-2,6.078 2.701 0,-0.107 0.559 5,-2.516 0.180-4,4.119 0.743 1,0.543 0.289-1,-5.752 0.295 6</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8-25T23:52:5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17324.290 9235.214 767,'-14.275'-4.014'-3,"0.516"2.192"1,2.715 0.851 1,-3.033 0.212-2,2.447 0.379 3,-4.523 0.121 1,-7.006 0.137-1,9.867 0.106-2,-0.865 0.021 1,2.945 0.007 0,-0.580 0.006-1,-0.566 0.005 1,-0.328 0.003 0,-9.342 0.021 0,6.566-0.015 0,-0.033-0.001 3,-0.746-0.002-4,-0.676-0.003 3,-9.908 0.005-2,-8.219-0.001 0,11.072-0.015 1,0.381-0.003-3,6.266-0.005 1,0.336-0.001 2,-9.932 0.000 1,9.359-0.003-3,1.467-0.001 0,-5.055 0.177 4,4.387 0.269-1,4.145 0.301 0,-0.594 1.410 9,24.053 6.165-5,2.875-2.815-3,-2.270-1.276-2,2.449 0.680-3,0.451-0.153 1,2.564 0.608-1,11.711 2.762 1,-4.461-1.752 0,2.494 0.156-2,7.277 1.021 2,2.031-0.324-3,-3.648-1.402 0,1.451-0.444 4,14.986 0.921-6,16.723 0.141 0,1.543-1.393 5,-13.715-1.818 6,-40.125-2.470-6,51.197 1.938 2,-27.303-1.408-6,-1.881-0.291 5,8.156-0.120 8,5.953-2.115-4,-6.168-1.404-1,-7.125-1.221 4,-16.998 1.152-9,1.822-1.696 13,-1.348-2.249-9,-7.877 0.467-2,-1.605-9.417 19,-14.725-1.624-14,-13.127-2.475-4,6.311 10.497-2,-7.838-3.866 0,2.115 3.082-1,-10.957-3.494-1,-14.742-3.665-1,4.170 3.739 2,-4.998 0.476-1,-4.793 0.948-1,-5.176 1.239 1,-4.451 1.390 1,13.598 3.143 1,-0.283 0.796 1,-0.277 0.767-6,0.371 0.725 7,-7.133 0.261 0,1.564 0.816-8,-19.539 0.235 4,2.482 1.714 5,5.375 1.163 3,16.453 0.787 3,5.025 0.715 2,5.492 0.590-14,11.898-0.310 12,3.068 0.271-10,0.918 0.736 4,4.156 0.296 5,-2.604 2.521 2,10.453 3.289 3,18.520 1.609-3,8.498-2.214-2,-5.564-4.382-8,2.873-0.195-1,10.371 0.866-1,3.480-0.555 1,-4.895-1.409-1,2.789-0.340-1,13.084 0.367 2,-7.777-1.126-2,32.826 0.371-1,9.514-0.683 4,6.195-0.545-6,-14.605-0.452 1,0.338-0.213 9,15.908-0.189-5,-19.127-0.500-7,-18.531-0.381 14,-2.568-0.666-8,10.514-1.727 6,-16.688 0.284-3,-3.271-0.434 4,13.447-3.520 1,-22.762 2.541 0,-3.422-0.140-1,-3.477-0.098 2,-3.428-0.062 4,-1.178-1.410-11,-10.088-6.982 18,-20.168 6.034 3,-1.801 3.934-19,-9.566 0.385-3,-5.570 0.678-2,-15.104 0.490-3,11.166 0.728 5,-2.705 0.235-3,-17.506 0.170-1,-3.014 0.240 8,2.822 0.148-10,13.348 0.260 3,-0.879 0.386 3,15.006-0.001 1,-14.801 0.740 7,15.262-0.249-10,-14.195 1.396-1,-13.104 2.199 15,16.170-0.562-15,2.385 0.380 5,2.691 0.176 6,2.846 0.225-8,-13.330 4.026 8,21.717-3.461-4,-7.559 4.099 1,15.826-4.016 0,2.879-0.275 5,0.178 1.899 7,2.492 5.495-6,19.201 0.158 0,13.906-3.208-2,5.619-4.093-10,-2.480-1.675 1,-3.256-1.453-1,2.500-0.360 1,2.230-0.339 0,2.490-0.313-1,1.992-0.284 1,39.600 0.323-2,-33.506-1.002-1,0.641-0.159 8,0.736-0.134-9,0.154-0.110 9,27.572-0.187-9,-20.963-0.045 6,-1.934-0.051 0,3.385-0.067-1,-4.264-0.126 7,-5.059-0.182-10,-5.385-0.212 12,-0.635-0.374-2,-8.311-0.030-9,-7.418 0.068 11,-2.855-2.538 3,-26.084-5.828 13,-6.203 4.487-20,1.689 1.457-5,-2.549 0.131-3,-17.289-1.010 0,-9.713 0.614-1,5.070 1.190 0,-4.068 0.430 2,-2.570 0.408 2,-14.207 0.143-1,12.422 1.020-5,-11.867 1.180 4,26.238 0.488 6,-8.674 1.678-7,13.217-0.040 6,-6.080 2.046 0,4.877 0.971 4,5.381 0.422-6,5.113 0.388 4,5.059 0.347 3,7.336-1.362-3,-0.529 7.594 16,18.813-0.430-14,14.938-2.972-3,-5.131-5.448-4,4.602-0.438 0,4.670-0.444-2,-7.484-1.317 1,27.084 1.288-4,6.340-0.700 0,6.039-0.622-1,22.986-0.338 1,-66.098-1.369 5,17.400 0.208-2,58.600 0.190-2,-16.441-0.413 2,-19.078-0.297 0,-0.834-0.280 1,17.893-0.850 7,-55.811 0.819-2,52.355-1.705-10,-19.693 0.040 3,26.307-2.774 6,-22.232-0.175 5,2.164-2.638 3,-27.064 2.797-14,-4.082-0.159 14,-4.500-0.101-11,-4.523-0.052 4,-1.449-3.124 15,-22.650-5.620 14,-13.918 8.395-29,-6.449 1.952-3,-23.387 0.188-6,-14.859 0.919-3,3.549 0.962 1,11.699 0.585 3,-3.314 0.205 0,-27.357 0.107-4,16.795 0.268 9,-2.883 0.115-9,-54.674 0.176-1,-3.088 1.857 2,0.305 3.405 7,52.430-1.176-7,3.305 0.939 4,3.184 1.013 2,3.830 0.831 4,4.125 0.681 2,4.250 0.544 2,4.645 0.516 7,4.832 0.479-19,-5.688 3.473 19,8.941-0.103 1,5.031 3.196-16,19.072-6.682 9,4.271-0.553-1,1.518 2.244 5,11.320 5.954 8,11.475-8.620 0,15.814 0.214-14,1.717-2.777-6,6.701-1.061-3,20.082-0.398-3,-4.223-1.611 1,23.895-0.471 1,-7.355-0.920-2,27.701-0.412 1,9.990-0.472-1,6.602-0.312-2,-18.953-0.085 8,26.311-0.179-10,0.410-1.734 12,-49.992 0.314 5,-2.523-0.598-15,19.635-2.996 14,14.357-5.077-14,-27.234 0.325 13,-8.385-1.493-1,-9.102-0.889 7,-9.559-0.417 6,-3.314-3.935-23,-10.510-3.300 16,-23.803 10.317-2,-10.047-11.181 31,-9.588 13.118-27,-5.223 0.780-7,-25.232-2.920-5,-8.539 3.699-4,-33.326 0.412-6,-19.549 1.733-1,-13.662 1.425-2,41.379 1.544 6,-63.482 0.104-6,22.105 1.451 15,-1.996 1.934-18,-0.336 2.735 15,30.061 0.345 7,1.211 1.943-17,-24.410 5.102 5,6.795 2.095 15,7.889 2.274-9,9.424 1.588 11,10.781 0.600-3,11.240 0.291-11,12.119 0.013 10,5.447 4.571 16,24.820-10.069-13,5.777-0.707-10,8.127 6.739 31,18.453-2.154-13,9.045-5.219-9,0.117-4.094 1,4.414-1.011-8,33.541 2.082-8,-18.725-4.600 3,4.072-0.812-2,44.586 0.541-4,-10.615-1.938 3,6.033-1.195 2,29.350-2.868-7,-19.100-2.005 16,12.137-3.247-20,-2.898-2.411 15,-13.359-1.289 0,16.943-5.606-2,-8.322-1.823 2,-26.822 2.935 1,-15.381 1.772 0,-6.885 0.111 26,6.117-5.595-31,-20.053 4.452 10,-8.670 0.987 9,-9.053-2.349-1,-15.818 1.772-4,-15.869 2.156 17,-16.576 2.241-18,3.824 3.883-10,-4.725 0.982-2,0.396 1.319 1,-3.482 0.605-1,-3.660 0.546 0,-3.068 0.484 0,-3.766 0.927-2,-3.182 1.063 2,-3.766 1.634 2,-2.689 1.639 1,-2.281 2.011-7,18.508-0.960 14,-41.141 7.968-18,20.684-1.564 16,-17.387 5.770-16,21.709-3.428 20,-12.867 5.309-19,7.215 0.468 10,19.781-4.722 8,-5.537 4.624-8,12.178-3.185 14,6.123-1.170-14,9.656-2.928 18,3.834 2.234-19,9.201 0.584 20,23.389 4.630 17,-4.316-14.494-35,12.723-0.270 1,6.641-2.111-3,24.051-3.745-5,-18.303-1.086 3,20.004-3.347-2,-10.982-0.234 1,21.494-4.447 0,4.496-3.080-5,23.682-7.511 8,-18.490 2.056-7,18.330-6.930 4,-21.926 4.058 3,-21.121 5.292 7,-2.676-0.004-5,-34.479 11.063 2,43.510-17.016-8,3.402-5.628 13,-12.133 1.491 2,-13.834 1.813-8,-15.086 1.814 2,-13.959 6.440 17,-14.680-0.895 9,-9.055 5.661-21,-12.115 2.096-9,-11.725 1.952-1,-11.268 1.758-2,-9.330 1.535-3,-8.971 2.061-1,-8.670 3.043-1,-30.115 6.362-3,-5.342 5.746 2,21.281 1.052 13,-19.807 7.528-9,26.145-2.454-7,6.078 1.479 11,-7.170 6.333 4,14.396 0.020 9,15.090-0.772-15,15.525-1.297 25,13.670-1.479-20,18.672-2.804 27,16.590-3.118-10,8.930-5.526-11,9.977-2.036-2,-2.359-3.479-5,3.754-1.003-1,18.779 0.076-4,7.424-1.414 0,6.404-1.187-4,25.262-0.856 1,-32.260-1.103 3,22.365-0.738 3,25.822-2.259-7,-40.631 0.293 11,-0.100-1.084-1,19.191-2.781-6,-2.414-1.668 5,-3.928-1.585-7,-21.633 1.287 11,11.363-4.025-7,-19.842 2.516 17,7.100-3.653-19,-7.758-0.139 19,-15.268 3.480-14,-4.455 0.299 5,-4.523 0.283 4,-4.250 0.266-8,-4.557 0.442 4,-9.092-10.665 14,-12.172 11.352-3,-8.424 1.270-10,-17.381 0.277-7,0.703 2.297-3,-5.971 0.940 0,-18.133 1.044-3,22.330 1.426 2,25.252 0.366 5,-26.400 0.527-2,-0.420 0.761-2,-28.416 4.648 0,-0.285 3.728 5,2.561 2.860-1,15.822-0.440-1,14.650-2.283 5,2.646 0.395-3,2.938 0.135-4,-4.385 3.872 8,5.512 0.369-5,5.646-0.043 5,6.180-0.333 2,4.523 2.705-5,8.742-1.763 13,5.885-4.063-10,8.506 0.764 4,2.732-3.714-6,5.031-1.351-1,11.773-0.323-4,5.752-1.745-1,-12.500-2.369 3,1.766-0.471-3,2.164-0.415 2,22.834-0.101-2,-8.482-1.100 2,-9.758-0.808-1,12.133-1.634 0,11.123-2.494 2,-11.551-0.360-5,-0.928-1.072 7,7.742-3.394 0,-13.420 0.866-3,-4.080-0.717 3,-7.879 1.133 6,-3.984 0.263-11,-5.822 1.417 8,-2.578 0.292-6,1.021-3.132 4,-6.768-3.969 16,-20.869 1.877-7,-8.412 7.206-10,-9.229 1.138-5,-8.246 0.967-2,-5.760 1.374 1,-4.406 2.639-2,7.914 1.732 2,-1.305 2.449 1,-0.363 2.549 1,-9.748 5.509 6,12.824-0.984-6,3.088 1.385 2,3.951 1.062-2,4.381 0.405 3,0.371 3.836 1,11.238-4.589 9,7.416-4.437-10,2.207 2.132-2,5.350 0.673 8,13.279 3.125 9,1.438-10.611-12,-0.801-2.258-2,8.371-0.324-1,3.723-1.653-3,3.748-2.390 0,-5.059-0.966 0,10.770-2.783 0,2.248-1.771-1,-7.648 0.597 1,-8.893 1.402 2,10.674-3.237-1,-9.498 2.150 0,21.451-6.837 0,-10.309 2.493 0,-10.377 3.044 1,10.324-3.820 3,-0.709-0.366-5,12.154-5.609 1,-4.611 0.572 0,0.088-1.522 2,-8.750 2.739 3,-15.887 7.493-2,1.209-2.275-2,-7.039-1.423 33,-19.600 4.603-27,-5.975 4.219-5,2.699 1.345-2,-2.455 0.882 0,-7.396 1.972-3,-4.492 2.023 0,1.348 0.972 2,-1.715 1.497 0,-14.957 6.375-1,8.738-0.356 2,9.512-1.986-3,-15.414 9.610 2,11.381-3.718 0,3.555 0.225 2,-0.836 4.336 4,10.115-5.203-1,5.141-1.060 0,5.016-1.082-3,6.104-1.426 11,7.012 0.986 2,5.902-4.668-9,11.896-0.289-2,0.912-3.117-3,14.396-2.323-2,-3.865-3.011-1,14.416-4.356-1,-7.213-2.184 5,-10.008 0.363-4,0.023-1.037 1,21.807-8.794 0,-10.852 0.840 5,8.588-6.463-2,-12.789 3.760-5,2.916-5.446 12,-12.711 5.061-8,0.174-3.275 5,-10.414 5.834-7,-3.045-1.053 7,-8.066 4.924 4,-3.992-3.048-1,-10.746 3.697 11,-10.258 3.318-13,-0.672 4.726-5,-12.209 2.353-2,10.803 1.352 0,-0.963 1.131 0,-1.123 1.450 1,-0.609 1.264-2,-7.514 3.414 2,7.715-0.111-1,-6.475 5.032 0,1.445 1.868 1,-3.180 9.304 4,13.768-8.512 0,1.721 0.844-5,-8.836 19.020 0,10.352-3.842 11,7.186-12.637-9,1.828-0.336-1,2.605 11.419 2,4.736-1.098 4,3.029-7.195-4,0.086-6.554 1,1.396-1.299 1,10.385 5.343 0,-3.768-7.631-2,0.984-1.832 2,4.576-0.864-3,7.342-2.641 0,-10.682-4.057 3,-0.016-1.625-4,-0.037-1.685 3,-0.262-1.500-2,10.133-7.159 1,-11.199 2.567 0,-0.857-1.089-2,2.852-5.757 2,-5.443 2.092 3,1.639-6.175-6,-2.195-2.136 3,-2.836-1.314 2,-2.779-0.291-1,-2.785 5.350-3,-2.400-5.335 1,-2.660 0.475 1,-2.533 0.597 2,-2.322 1.032-3,-1.637 1.671 2,1.396 5.698-1,-0.672 0.836 0,-0.494 0.964 0,-0.367 1.039 1,-6.197-3.262-1,1.041 3.176 0,1.717 2.946 3,1.434 2.901-2,-5.234 1.774 0,5.301 4.559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8-25T23:52:57"/>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17783.290 9507.214 767,'6.121'9.145'-2,"2.811"-2.461"0,5.904-0.540 1,-0.867-3.256-1,7.184-0.225 1,-3.145-1.276-2,-6.887-0.679 1,0.061-0.116 1,9.189 0.063 0,-1.891-0.390-1,-2.789-0.330 2,-3.084-0.265 1,3.979-0.880-1,-27.320-5.306 14,-2.568 6.718-16,-1.518 1.195 0,-5.586 1.209-7,0.727 1.514 10,7.504-1.157 0,-4.328 1.532-3,0.209 0.554 0,4.588-0.777 1,0.715 0.479 1,-5.551 4.450-1,4.184-1.170 2,1.838-0.175-1,1.836-0.433 3,-3.859 5.885-2,5.686-2.725-1,5.650 0.559 5,16.582-6.584 1,-0.807-3.682-8,-2.254-0.948 0,4.977-0.632-1,-2.033-1.209 1,1.379-1.248 0,-3.836 0.374 1,0.127-0.438 1,8.529-2.865-1,-5.338 0.835 2,-0.691-0.464-4,-2.000 0.104 3,-2.104 0.265-2,3.412-2.901 4,-5.721 0.575 2,-15.266-5.203 6,-15.561 7.190-11,10.643 3.719-1,-1.436 0.146 0,-13.471-0.761-2,-4.711 0.480 1,2.711 0.717-2,-3.299 0.275 4,-2.709 0.249-1,-1.453 0.218 1,-0.066 0.563-3,9.605 0.248 3,-12.053 0.648-2,4.578 0.426-1,5.236 0.313 3,5.322 0.220 2,8.902-0.452 0,2.799-0.037-1,-2.184 1.331 4,29.863 0.110 26,-0.092-2.156-31,2.012-0.160-2,3.850-0.072-3,4.498-0.066 2,3.852-0.059-1,20.342-0.021-2,-9.289-0.289 0,2.324-0.385 4,10.584-0.618-4,1.461-0.507 5,27.852-2.522-11,-67.215 3.270 16,48.758-4.143-10,11.332-2.912-2,-8.863-0.774 16,-20.590 1.830-14,-7.414 0.389 17,-2.320-0.709-16,-19.162 3.179 18,-4.055 0.254-13,-1.977-1.201-1,-19.334-5.971 50,-15.334 6.499-41,5.961 2.494-9,0.018 0.498 0,-2.008 0.212-2,-1.699 0.198 0,-1.223 0.183 2,-17.559-0.097-3,15.580 0.609 1,0.457 0.300 6,0.857 0.329-5,1.146 0.342 0,-11.004 2.309 4,3.447 1.135-6,5.000 0.337 6,4.971-0.135 4,4.563-0.421 0,-2.648 2.122-1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8-25T23:53:00"/>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17814.290 9351.214 767,'-10.033'5.860'-2,"-0.209"2.293"-1,1.119-0.351 2,-1.529 2.586 0,1.125 2.752 1,3.070-2.208 0,-0.396 1.714-2,-1.760 3.638 1,2.346-3.954-1,0.641-0.888 1,-0.047 0.509 1,0.830-1.439 0,0.035 0.236-1,-1.324 4.111 0,1.596-3.896 2,-1.213 3.261-4,-0.539 1.631 2,0.908-2.142 1,0.965-2.420 0,-1.693 4.164 3,5.238-29.588 5,6.557-4.021-7,-2.057 7.465-2,2.969-7.216-3,1.318-2.841 1,1.363-1.779 0,2.195-3.108 1,-2.033 4.998-2,4.619-8.952 4,5.225-8.705-5,-3.313 7.843 4,4.012-7.447-4,-3.848 8.678 6,-4.189 8.307-4,3.580-4.587 4,2.936-2.623 3,-2.547 5.511-6,-2.861 5.376 9,-2.830 4.863-11,-2.584 4.155 8,3.887 9.493 4,-9.627 11.240-1,-1.455 4.461-1,-0.619 0.028-9,-0.221 4.313 0,-0.055-0.651 0,-0.064 1.194 2,-0.193 8.507-4,0.012 1.327 3,0.115-0.255-3,-0.061 10.875 1,0.193-8.140 8,-0.006 7.566-10,0.154-9.633 9,0.061-2.051-6,0.021 3.654-1,0.074-5.714 10,0.057-5.850-7,0.041-5.482 4,0.031-4.826-2,0.039 0.535 3,-2.779-37.085 10,-0.238 8.597-11,0.340 1.176-5,0.529 1.479 0,-0.754-6.553-2,-0.168-1.802 2,0.078-0.664 4,0.803 4.480-5,0.049-0.052 1,-0.014 0.197 2,-1.051-8.839-3,0.383 3.318 6,0.480 4.205-6,0.498 4.366 2,-0.496-3.113 3,1.012 30.748 11,1.230 5.128-9,0.098-5.849-6,0.051 5.256-1,0.037 3.741 0,0.012-0.298 1,-0.018-3.771 3,-0.014-2.527-2,-0.016-2.929 0,0.031 3.074 4,-6.195-24.788 2,2.049-5.999-2,1.596 5.309-4,-1.467-6.856-2,0.189 1.635 0,0.031 0.613 1,-0.191-1.044-1,0.445 2.215 2,-0.100 0.271 0,-2.701-8.823 1,0.553 3.384-3,0.816 3.920 5,0.910 3.924-3,-1.363-1.292 7,1.703 27.351 6,3.463-1.977-13,0.119 2.726-2,0.070 0.295 1,0.049 1.770-1,0.012-1.333 1,0.018 1.091-1,0.104 14.185 0,-0.088-12.251 0,-0.002-0.099 5,-0.006-0.380-5,-0.008-0.590 0,0.041 7.611 2,-0.025-3.268 0,-0.023-3.673 2,-0.023-3.706 3,-0.021-3.490-6,-0.264 1.181 10,-9.355-22.381-1,4.324-2.187-1,0.164 0.009-7,-0.293-0.950-1,-3.615-10.405-2,4.111 10.305 3,-0.160-0.405-1,-0.100-0.146 0,-0.047 0.245 1,-0.100 0.547 4,-0.137 0.767-5,-2.797-4.164-1,0.568 2.603 1,0.855 2.675 0,-3.764-3.485 8,0.885 20.174 4,8.436 6.992-6,0.541 6.581-6,0.396 4.518-2,0.221-4.492 1,0.104 1.999 0,0.051-1.911 2,0.041 0.591-1,0.096 7.271-3,0.119 7.462 5,0.000-4.024-3,-0.027-5.154-1,-0.045-5.418 7,-0.051-5.126-5,0.045 0.678 9,1.529-26.757 14,-0.684-11.396-24,-0.381 2.824 0,-0.209 2.008 0,0.113-9.054-1,0.014 5.079 0,0.426-9.503-1,-0.213 7.051 3,0.232-0.347 0,0.637-8.540-1,-0.158 8.318 2,0.174 0.301 0,0.277 0.668 2,0.162 0.964-2,0.281 1.144 1,0.262 1.467-1,0.238 1.681 4,1.434-2.910-4,0.359 3.286 2,0.285 3.188 0,2.713-2.501 5,3.770 4.064 0,0.504 14.979-1,-4.398 9.179 3,2.586 7.478-10,-4.602-6.667 0,0.174 1.554 0,0.193 1.594 0,0.205 1.372-1,0.195 1.162 1,0.184 0.754-1,2.406 6.854 1,-1.865-5.566 2,2.834 6.659-4,0.215-0.756 4,2.031 4.222-2,-1.549-4.381 0,-1.477-4.040 4,-1.594-4.183-5,-1.561-3.987 3,1.900 2.748 14,-3.129-32.110 1,-5.969-0.517-17,-0.377-5.432-2,0.162-1.384 1,0.066-1.939 1,0.143-0.459-2,-0.410 1.039 1,-0.199 2.118 1,0.045 3.749 2,0.164 4.034 0,0.229 3.899 1,-0.621-1.244 6,0.238 27.920 0,1.684 0.229-4,-0.670 7.539-7,-0.938-4.596 1,-0.783 1.136 0,-0.330-2.194 1,-0.131-2.889 2,0.004-3.049-1,-1.461 0.821 0,-4.961-2.766 11,-2.859-7.134-5,1.125-3.721-6,0.094-0.771 0,-0.234-1.054 0,-2.381-1.430 0,1.975 0.670 1,0.652 2.006 1,9.186 14.290 2,1.736 1.167-3,0.148-1.887-2,0.100 4.312-1,0.070 1.546 1,0.063 3.527 0,-0.070-4.518 0,-0.029-1.892 1,-0.035-2.356 1,0.092 5.070 1,-0.086-6.379 0,-3.037-25.599 6,1.549 3.274-4,0.316-0.486-5,-0.322-10.482-2,0.545 3.200 3,0.303 1.938 0,0.119-0.468 1,0.090-0.494-3,0.094 2.425 3,0.068 2.913-1,0.059-4.074 3,4.207 28.475-3,-2.691 1.591 12,-0.232 5.188-14,-0.576-3.759 3,-0.141 4.641-3,-0.332-4.134 3,-0.221-3.396 4,-0.250-23.021-2,0.473-2.760-2,1.104-4.239-3,1.799-0.312 0,-0.395 7.806 2,2.801-7.632-1,-0.484 4.014 0,-0.107 1.617 1,-0.348 1.968 0,3.117-4.663 1,-0.646 5.357 4,-1.566 23.461 6,-3.100 0.734-12,0.980 8.362-1,-0.746-7.767 0,0.592 1.159 1,1.402 0.450-1,1.156-0.074 2,2.822 3.384 1,1.260-0.151 0,-0.715-3.181-2,-1.262-3.396 2,-1.475-3.217 1,2.152 1.799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customXml" Target="../ink/ink4.xml"/><Relationship Id="rId6" Type="http://schemas.openxmlformats.org/officeDocument/2006/relationships/image" Target="../media/image3.png"/><Relationship Id="rId5" Type="http://schemas.openxmlformats.org/officeDocument/2006/relationships/customXml" Target="../ink/ink3.xml"/><Relationship Id="rId4" Type="http://schemas.openxmlformats.org/officeDocument/2006/relationships/image" Target="../media/image2.png"/><Relationship Id="rId3" Type="http://schemas.openxmlformats.org/officeDocument/2006/relationships/customXml" Target="../ink/ink2.xml"/><Relationship Id="rId2" Type="http://schemas.openxmlformats.org/officeDocument/2006/relationships/image" Target="../media/image1.png"/><Relationship Id="rId11" Type="http://schemas.openxmlformats.org/officeDocument/2006/relationships/slideLayout" Target="../slideLayouts/slideLayout1.xml"/><Relationship Id="rId10" Type="http://schemas.openxmlformats.org/officeDocument/2006/relationships/image" Target="../media/image6.png"/><Relationship Id="rId1" Type="http://schemas.openxmlformats.org/officeDocument/2006/relationships/customXml" Target="../ink/ink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kaggle.com/datasets/phucleanai/heart-prediction-11ks" TargetMode="Externa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1979295" y="543560"/>
            <a:ext cx="8233410" cy="2048510"/>
          </a:xfrm>
          <a:prstGeom prst="rect">
            <a:avLst/>
          </a:prstGeom>
        </p:spPr>
        <p:txBody>
          <a:bodyPr wrap="square" anchor="ctr" anchorCtr="0">
            <a:noAutofit/>
          </a:bodyPr>
          <a:p>
            <a:pPr algn="ctr"/>
            <a:r>
              <a:rPr lang="en-US" altLang="en-US" sz="4000" b="1">
                <a:latin typeface="Segoe UI Variable Text Semibold" charset="0"/>
                <a:cs typeface="Segoe UI Variable Text Semibold" charset="0"/>
              </a:rPr>
              <a:t>PREDICTION DISEASE HEART</a:t>
            </a:r>
            <a:endParaRPr lang="en-US" altLang="en-US" sz="4000" b="1">
              <a:latin typeface="Segoe UI Variable Text Semibold" charset="0"/>
              <a:cs typeface="Segoe UI Variable Text Semibold" charset="0"/>
            </a:endParaRPr>
          </a:p>
        </p:txBody>
      </p:sp>
      <p:sp>
        <p:nvSpPr>
          <p:cNvPr id="9" name="Text Box 8"/>
          <p:cNvSpPr txBox="1"/>
          <p:nvPr/>
        </p:nvSpPr>
        <p:spPr>
          <a:xfrm>
            <a:off x="2191385" y="2712085"/>
            <a:ext cx="7809230" cy="4095750"/>
          </a:xfrm>
          <a:prstGeom prst="rect">
            <a:avLst/>
          </a:prstGeom>
          <a:noFill/>
        </p:spPr>
        <p:txBody>
          <a:bodyPr wrap="square" rtlCol="0" anchor="t" anchorCtr="0">
            <a:noAutofit/>
          </a:bodyPr>
          <a:p>
            <a:pPr algn="ctr"/>
            <a:endParaRPr lang="en-US" b="1">
              <a:latin typeface="Segoe UI Variable Text Semibold" charset="0"/>
              <a:cs typeface="Segoe UI Variable Text Semibold" charset="0"/>
            </a:endParaRPr>
          </a:p>
          <a:p>
            <a:pPr algn="ctr"/>
            <a:r>
              <a:rPr lang="en-US" sz="1600" b="1">
                <a:latin typeface="Segoe UI Variable Text Semilight" charset="0"/>
                <a:cs typeface="Segoe UI Variable Text Semilight" charset="0"/>
                <a:sym typeface="+mn-ea"/>
              </a:rPr>
              <a:t>Dinh</a:t>
            </a:r>
            <a:r>
              <a:rPr lang="en-US" sz="1600" b="1">
                <a:latin typeface="Segoe UI Variable Text Semilight" charset="0"/>
                <a:cs typeface="Segoe UI Variable Text Semilight" charset="0"/>
              </a:rPr>
              <a:t>-Phuc Pham</a:t>
            </a:r>
            <a:endParaRPr lang="en-US" sz="1600" b="1">
              <a:latin typeface="Segoe UI Variable Text Semilight" charset="0"/>
              <a:cs typeface="Segoe UI Variable Text Semilight" charset="0"/>
            </a:endParaRPr>
          </a:p>
          <a:p>
            <a:pPr algn="ctr"/>
            <a:endParaRPr lang="en-US" sz="1600" b="1">
              <a:latin typeface="Segoe UI Variable Text Semilight" charset="0"/>
              <a:cs typeface="Segoe UI Variable Text Semilight" charset="0"/>
            </a:endParaRPr>
          </a:p>
          <a:p>
            <a:pPr algn="ctr"/>
            <a:endParaRPr lang="en-US" sz="1600" b="1">
              <a:latin typeface="Segoe UI Variable Text Semilight" charset="0"/>
              <a:cs typeface="Segoe UI Variable Text Semilight" charset="0"/>
            </a:endParaRPr>
          </a:p>
          <a:p>
            <a:pPr algn="ctr"/>
            <a:r>
              <a:rPr lang="en-US" sz="1600" b="1" dirty="0">
                <a:latin typeface="Segoe UI Variable Text Semilight" charset="0"/>
                <a:cs typeface="Segoe UI Variable Text Semilight" charset="0"/>
                <a:sym typeface="+mn-ea"/>
              </a:rPr>
              <a:t>Faculty of Information Technology</a:t>
            </a:r>
            <a:endParaRPr lang="en-US" sz="1600" b="1" dirty="0">
              <a:latin typeface="Segoe UI Variable Text Semilight" charset="0"/>
              <a:cs typeface="Segoe UI Variable Text Semilight" charset="0"/>
            </a:endParaRPr>
          </a:p>
          <a:p>
            <a:pPr algn="ctr"/>
            <a:r>
              <a:rPr lang="en-US" sz="1600" b="1" dirty="0">
                <a:latin typeface="Segoe UI Variable Text Semilight" charset="0"/>
                <a:cs typeface="Segoe UI Variable Text Semilight" charset="0"/>
                <a:sym typeface="+mn-ea"/>
              </a:rPr>
              <a:t>Hung Yen University of Technology and Education</a:t>
            </a:r>
            <a:endParaRPr lang="en-US" sz="1600" b="1" dirty="0">
              <a:latin typeface="Segoe UI Variable Text Semilight" charset="0"/>
              <a:cs typeface="Segoe UI Variable Text Semilight" charset="0"/>
              <a:sym typeface="+mn-ea"/>
            </a:endParaRPr>
          </a:p>
          <a:p>
            <a:pPr algn="ctr"/>
            <a:endParaRPr lang="en-US" sz="1600" b="1">
              <a:latin typeface="Segoe UI Variable Text Semilight" charset="0"/>
              <a:cs typeface="Segoe UI Variable Text Semilight" charset="0"/>
            </a:endParaRPr>
          </a:p>
          <a:p>
            <a:pPr algn="ctr"/>
            <a:endParaRPr lang="en-US" sz="1600" b="1">
              <a:latin typeface="Segoe UI Variable Text Semilight" charset="0"/>
              <a:cs typeface="Segoe UI Variable Text Semilight" charset="0"/>
            </a:endParaRPr>
          </a:p>
          <a:p>
            <a:pPr algn="ctr"/>
            <a:endParaRPr lang="en-US" sz="1600" b="1">
              <a:latin typeface="Segoe UI Variable Text Semilight" charset="0"/>
              <a:cs typeface="Segoe UI Variable Text Semilight" charset="0"/>
            </a:endParaRPr>
          </a:p>
          <a:p>
            <a:pPr algn="ctr"/>
            <a:r>
              <a:rPr lang="en-US" sz="1600" b="1" i="1">
                <a:latin typeface="VNSSI8" charset="0"/>
                <a:cs typeface="VNSSI8" charset="0"/>
              </a:rPr>
              <a:t>I</a:t>
            </a:r>
            <a:r>
              <a:rPr lang="en-US" sz="1400" b="1" i="1">
                <a:latin typeface="VNSSI8" charset="0"/>
                <a:cs typeface="VNSSI8" charset="0"/>
              </a:rPr>
              <a:t>ntructor: Van-Hau Nguyen</a:t>
            </a:r>
            <a:endParaRPr lang="en-US" sz="1600" b="1" i="1">
              <a:latin typeface="VNSSI8" charset="0"/>
              <a:cs typeface="VNSSI8" charset="0"/>
            </a:endParaRPr>
          </a:p>
          <a:p>
            <a:pPr algn="ctr"/>
            <a:endParaRPr lang="en-US" sz="1600" b="1" i="1">
              <a:latin typeface="VNSSI8" charset="0"/>
              <a:cs typeface="VNSSI8" charset="0"/>
            </a:endParaRPr>
          </a:p>
          <a:p>
            <a:pPr algn="ctr"/>
            <a:endParaRPr lang="en-US" sz="1600" b="1" i="1">
              <a:latin typeface="VNSSI8" charset="0"/>
              <a:cs typeface="VNSSI8" charset="0"/>
            </a:endParaRPr>
          </a:p>
          <a:p>
            <a:pPr algn="ctr"/>
            <a:endParaRPr lang="en-US" sz="1600" b="1" i="1">
              <a:latin typeface="VNSSI8" charset="0"/>
              <a:cs typeface="VNSSI8" charset="0"/>
            </a:endParaRPr>
          </a:p>
          <a:p>
            <a:pPr algn="ctr"/>
            <a:endParaRPr lang="en-US" sz="1600" b="1" i="1">
              <a:latin typeface="VNSSI8" charset="0"/>
              <a:cs typeface="VNSSI8" charset="0"/>
            </a:endParaRPr>
          </a:p>
          <a:p>
            <a:pPr algn="ctr"/>
            <a:endParaRPr lang="en-US" sz="1600" b="1" i="1">
              <a:latin typeface="VNSSI8" charset="0"/>
              <a:cs typeface="VNSSI8" charset="0"/>
            </a:endParaRPr>
          </a:p>
          <a:p>
            <a:pPr algn="ctr"/>
            <a:r>
              <a:rPr lang="en-US" sz="1600" b="1">
                <a:latin typeface="Segoe UI Variable Text Semilight" charset="0"/>
                <a:cs typeface="Segoe UI Variable Text Semilight" charset="0"/>
              </a:rPr>
              <a:t>21, </a:t>
            </a:r>
            <a:r>
              <a:rPr lang="en-US" altLang="en-US" sz="1600" b="1">
                <a:latin typeface="Segoe UI Variable Text Semilight" charset="0"/>
                <a:cs typeface="Segoe UI Variable Text Semilight" charset="0"/>
              </a:rPr>
              <a:t>December </a:t>
            </a:r>
            <a:r>
              <a:rPr lang="en-US" altLang="en-US" sz="1600" b="1">
                <a:latin typeface="Segoe UI Variable Text Semilight" charset="0"/>
                <a:cs typeface="Segoe UI Variable Text Semilight" charset="0"/>
              </a:rPr>
              <a:t>2025</a:t>
            </a:r>
            <a:endParaRPr lang="en-US" altLang="en-US" sz="1600" b="1">
              <a:latin typeface="Segoe UI Variable Text Semilight" charset="0"/>
              <a:cs typeface="Segoe UI Variable Text Semilight"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t="11231"/>
          <a:stretch>
            <a:fillRect/>
          </a:stretch>
        </p:blipFill>
        <p:spPr>
          <a:xfrm>
            <a:off x="2395855" y="3618230"/>
            <a:ext cx="7400290" cy="2819400"/>
          </a:xfrm>
          <a:prstGeom prst="rect">
            <a:avLst/>
          </a:prstGeom>
        </p:spPr>
      </p:pic>
      <p:sp>
        <p:nvSpPr>
          <p:cNvPr id="4" name="Text Box 3"/>
          <p:cNvSpPr txBox="1"/>
          <p:nvPr/>
        </p:nvSpPr>
        <p:spPr>
          <a:xfrm>
            <a:off x="1021080" y="1508760"/>
            <a:ext cx="9250045" cy="1643380"/>
          </a:xfrm>
          <a:prstGeom prst="rect">
            <a:avLst/>
          </a:prstGeom>
        </p:spPr>
        <p:txBody>
          <a:bodyPr wrap="square">
            <a:noAutofit/>
          </a:bodyPr>
          <a:p>
            <a:pPr indent="0" algn="l">
              <a:lnSpc>
                <a:spcPct val="150000"/>
              </a:lnSpc>
              <a:buNone/>
            </a:pPr>
            <a:r>
              <a:rPr lang="en-US" altLang="en-US" sz="1400">
                <a:sym typeface="+mn-ea"/>
              </a:rPr>
              <a:t>Violin plot dùng để so sánh phân phối của một biến số (ví dụ sysBP hoặc age) giữa 2 nhóm TenYearCHD = 0/1.</a:t>
            </a:r>
            <a:endParaRPr lang="en-US" altLang="en-US" sz="1400"/>
          </a:p>
          <a:p>
            <a:pPr marL="171450" indent="-171450" algn="l">
              <a:lnSpc>
                <a:spcPct val="150000"/>
              </a:lnSpc>
              <a:buFont typeface="Arial" panose="020B0604020202020204" pitchFamily="34" charset="0"/>
              <a:buChar char="•"/>
            </a:pPr>
            <a:r>
              <a:rPr lang="en-US" altLang="en-US" sz="1400">
                <a:sym typeface="+mn-ea"/>
              </a:rPr>
              <a:t>Phần “violin” thể hiện mật độ phân phối (phình to = dữ liệu tập trung nhiều).</a:t>
            </a:r>
            <a:endParaRPr lang="en-US" altLang="en-US" sz="1400"/>
          </a:p>
          <a:p>
            <a:pPr marL="171450" indent="-171450" algn="l">
              <a:lnSpc>
                <a:spcPct val="150000"/>
              </a:lnSpc>
              <a:buFont typeface="Arial" panose="020B0604020202020204" pitchFamily="34" charset="0"/>
              <a:buChar char="•"/>
            </a:pPr>
            <a:r>
              <a:rPr lang="en-US" altLang="en-US" sz="1400">
                <a:sym typeface="+mn-ea"/>
              </a:rPr>
              <a:t>Bên trong thường kèm boxplot: median (đường giữa) và IQR Q1–Q3 (hộp).</a:t>
            </a:r>
            <a:endParaRPr lang="en-US" altLang="en-US" sz="1400"/>
          </a:p>
          <a:p>
            <a:pPr marL="171450" indent="-171450" algn="l">
              <a:lnSpc>
                <a:spcPct val="150000"/>
              </a:lnSpc>
              <a:buFont typeface="Arial" panose="020B0604020202020204" pitchFamily="34" charset="0"/>
              <a:buChar char="•"/>
            </a:pPr>
            <a:r>
              <a:rPr lang="en-US" altLang="en-US" sz="1400">
                <a:sym typeface="+mn-ea"/>
              </a:rPr>
              <a:t>Có thể hiện outlier nếu bật điểm.</a:t>
            </a:r>
            <a:endParaRPr lang="en-US" altLang="en-US" sz="1400"/>
          </a:p>
          <a:p>
            <a:pPr indent="0" algn="l">
              <a:lnSpc>
                <a:spcPct val="150000"/>
              </a:lnSpc>
              <a:buNone/>
            </a:pPr>
            <a:r>
              <a:rPr lang="en-US" altLang="en-US" sz="1400">
                <a:sym typeface="+mn-ea"/>
              </a:rPr>
              <a:t>Nhìn xem violin/box của nhóm TenYearCHD=1 có dịch lên cao hay phân tán rộng hơn so với nhóm 0 để đánh giá biến đó khác biệt như thế nào giữa 2 nhóm.</a:t>
            </a:r>
            <a:endParaRPr lang="en-US" altLang="en-US" sz="1400">
              <a:latin typeface="Segoe UI Emoji" panose="020B0502040204020203" charset="0"/>
              <a:cs typeface="Segoe UI Emoji" panose="020B0502040204020203" charset="0"/>
              <a:sym typeface="+mn-ea"/>
            </a:endParaRPr>
          </a:p>
        </p:txBody>
      </p:sp>
      <p:sp>
        <p:nvSpPr>
          <p:cNvPr id="6" name="Text Box 5"/>
          <p:cNvSpPr txBox="1"/>
          <p:nvPr/>
        </p:nvSpPr>
        <p:spPr>
          <a:xfrm>
            <a:off x="710565" y="548005"/>
            <a:ext cx="593344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Violinplot + Boxplot</a:t>
            </a:r>
            <a:endParaRPr lang="en-US" altLang="en-US" sz="4000">
              <a:latin typeface="Segoe UI Variable Text Semibold" charset="0"/>
              <a:cs typeface="Segoe UI Variable Text Semibold"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t="7244"/>
          <a:stretch>
            <a:fillRect/>
          </a:stretch>
        </p:blipFill>
        <p:spPr>
          <a:xfrm>
            <a:off x="2266315" y="2879725"/>
            <a:ext cx="7266940" cy="3455670"/>
          </a:xfrm>
          <a:prstGeom prst="rect">
            <a:avLst/>
          </a:prstGeom>
        </p:spPr>
      </p:pic>
      <p:sp>
        <p:nvSpPr>
          <p:cNvPr id="4" name="Text Box 3"/>
          <p:cNvSpPr txBox="1"/>
          <p:nvPr/>
        </p:nvSpPr>
        <p:spPr>
          <a:xfrm>
            <a:off x="1311910" y="1501775"/>
            <a:ext cx="9568815" cy="780415"/>
          </a:xfrm>
          <a:prstGeom prst="rect">
            <a:avLst/>
          </a:prstGeom>
        </p:spPr>
        <p:txBody>
          <a:bodyPr wrap="square">
            <a:noAutofit/>
          </a:bodyPr>
          <a:p>
            <a:pPr marL="171450" indent="-171450" algn="l">
              <a:lnSpc>
                <a:spcPct val="150000"/>
              </a:lnSpc>
              <a:buFont typeface="Arial" panose="020B0604020202020204" pitchFamily="34" charset="0"/>
              <a:buChar char="•"/>
            </a:pPr>
            <a:r>
              <a:rPr sz="1400">
                <a:sym typeface="+mn-ea"/>
              </a:rPr>
              <a:t>Feature importance (ExtraTrees) cho thấy mô hình dự đoán CHD chủ yếu dựa vào age (quan trọng nhất), tiếp theo là các chỉ số huyết áp (sysBP, diaBP), mỡ máu (totChol), nhịp tim, BMI và glucose. Các yếu tố như hút thuốc, học vấn, giới tính, tiền sử bệnh/thuốc có ảnh hưởng thấp hơn trong mô hình này.</a:t>
            </a:r>
            <a:endParaRPr lang="en-US" altLang="en-US" sz="1400">
              <a:latin typeface="Segoe UI Emoji" panose="020B0502040204020203" charset="0"/>
              <a:cs typeface="Segoe UI Emoji" panose="020B0502040204020203" charset="0"/>
              <a:sym typeface="+mn-ea"/>
            </a:endParaRPr>
          </a:p>
        </p:txBody>
      </p:sp>
      <p:sp>
        <p:nvSpPr>
          <p:cNvPr id="6" name="Text Box 5"/>
          <p:cNvSpPr txBox="1"/>
          <p:nvPr/>
        </p:nvSpPr>
        <p:spPr>
          <a:xfrm>
            <a:off x="710565" y="548005"/>
            <a:ext cx="593344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Feature Importance </a:t>
            </a:r>
            <a:endParaRPr lang="en-US" altLang="en-US" sz="4000">
              <a:latin typeface="Segoe UI Variable Text Semibold" charset="0"/>
              <a:cs typeface="Segoe UI Variable Text Semibold"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10565" y="548005"/>
            <a:ext cx="593344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3. Data Processing</a:t>
            </a:r>
            <a:endParaRPr lang="en-US" altLang="en-US" sz="4000">
              <a:latin typeface="Segoe UI Variable Text Semibold" charset="0"/>
              <a:cs typeface="Segoe UI Variable Text Semibold" charset="0"/>
            </a:endParaRPr>
          </a:p>
        </p:txBody>
      </p:sp>
      <p:sp>
        <p:nvSpPr>
          <p:cNvPr id="4" name="Text Box 3"/>
          <p:cNvSpPr txBox="1"/>
          <p:nvPr/>
        </p:nvSpPr>
        <p:spPr>
          <a:xfrm>
            <a:off x="1115060" y="1772920"/>
            <a:ext cx="9686925" cy="1486535"/>
          </a:xfrm>
          <a:prstGeom prst="rect">
            <a:avLst/>
          </a:prstGeom>
        </p:spPr>
        <p:txBody>
          <a:bodyPr wrap="square">
            <a:noAutofit/>
          </a:bodyPr>
          <a:p>
            <a:pPr indent="0" algn="l">
              <a:lnSpc>
                <a:spcPct val="150000"/>
              </a:lnSpc>
              <a:buFont typeface="Arial" panose="020B0604020202020204" pitchFamily="34" charset="0"/>
              <a:buNone/>
            </a:pPr>
            <a:r>
              <a:rPr lang="en-US" altLang="en-US" b="1">
                <a:latin typeface="Segoe UI Emoji" panose="020B0502040204020203" charset="0"/>
                <a:cs typeface="Segoe UI Emoji" panose="020B0502040204020203" charset="0"/>
              </a:rPr>
              <a:t>StandardScaler </a:t>
            </a:r>
            <a:r>
              <a:rPr lang="en-US" altLang="en-US">
                <a:latin typeface="Segoe UI Emoji" panose="020B0502040204020203" charset="0"/>
                <a:cs typeface="Segoe UI Emoji" panose="020B0502040204020203" charset="0"/>
              </a:rPr>
              <a:t>(chuẩn hoá dữ liệu số)</a:t>
            </a:r>
            <a:endParaRPr lang="en-US" altLang="en-US">
              <a:latin typeface="Segoe UI Emoji" panose="020B0502040204020203" charset="0"/>
              <a:cs typeface="Segoe UI Emoji" panose="020B0502040204020203" charset="0"/>
            </a:endParaRPr>
          </a:p>
          <a:p>
            <a:pPr marL="171450" indent="-171450" algn="l">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rPr>
              <a:t>Khái niệm: Chuẩn hoá các biến số về cùng một thang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o.</a:t>
            </a:r>
            <a:endParaRPr lang="en-US" altLang="en-US" sz="1400">
              <a:latin typeface="Segoe UI Emoji" panose="020B0502040204020203" charset="0"/>
              <a:cs typeface="Segoe UI Emoji" panose="020B0502040204020203" charset="0"/>
            </a:endParaRPr>
          </a:p>
          <a:p>
            <a:pPr marL="171450" indent="-171450" algn="l">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rPr>
              <a:t>Ý</a:t>
            </a:r>
            <a:r>
              <a:rPr lang="en-US" altLang="en-US" sz="1400">
                <a:latin typeface="Segoe UI Emoji" panose="020B0502040204020203" charset="0"/>
                <a:cs typeface="Segoe UI Emoji" panose="020B0502040204020203" charset="0"/>
              </a:rPr>
              <a:t> ngh</a:t>
            </a:r>
            <a:r>
              <a:rPr lang="en-US" altLang="en-US" sz="1400">
                <a:latin typeface="Segoe UI Emoji" panose="020B0502040204020203" charset="0"/>
                <a:cs typeface="Segoe UI Emoji" panose="020B0502040204020203" charset="0"/>
              </a:rPr>
              <a:t>ĩ</a:t>
            </a:r>
            <a:r>
              <a:rPr lang="en-US" altLang="en-US" sz="1400">
                <a:latin typeface="Segoe UI Emoji" panose="020B0502040204020203" charset="0"/>
                <a:cs typeface="Segoe UI Emoji" panose="020B0502040204020203" charset="0"/>
              </a:rPr>
              <a:t>a: Giúp các feature nh</a:t>
            </a:r>
            <a:r>
              <a:rPr lang="en-US" altLang="en-US" sz="1400">
                <a:latin typeface="Segoe UI Emoji" panose="020B0502040204020203" charset="0"/>
                <a:cs typeface="Segoe UI Emoji" panose="020B0502040204020203" charset="0"/>
              </a:rPr>
              <a:t>ư</a:t>
            </a:r>
            <a:r>
              <a:rPr lang="en-US" altLang="en-US" sz="1400">
                <a:latin typeface="Segoe UI Emoji" panose="020B0502040204020203" charset="0"/>
                <a:cs typeface="Segoe UI Emoji" panose="020B0502040204020203" charset="0"/>
              </a:rPr>
              <a:t> tuổi, huyết áp, cholesterol, BMI… không bị lệch do khác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ơn vị/</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ộ lớn, từ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ó model học ổn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ịnh và công bằng hơn giữa các feature.</a:t>
            </a:r>
            <a:endParaRPr lang="en-US" altLang="en-US" sz="1400">
              <a:latin typeface="Segoe UI Emoji" panose="020B0502040204020203" charset="0"/>
              <a:cs typeface="Segoe UI Emoji" panose="020B0502040204020203" charset="0"/>
            </a:endParaRPr>
          </a:p>
          <a:p>
            <a:pPr marL="171450" indent="-171450" algn="l">
              <a:lnSpc>
                <a:spcPct val="150000"/>
              </a:lnSpc>
              <a:buFont typeface="Arial" panose="020B0604020202020204" pitchFamily="34" charset="0"/>
              <a:buChar char="•"/>
            </a:pPr>
            <a:endParaRPr lang="en-US" altLang="en-US" sz="1400">
              <a:latin typeface="Segoe UI Emoji" panose="020B0502040204020203" charset="0"/>
              <a:cs typeface="Segoe UI Emoji" panose="020B0502040204020203" charset="0"/>
            </a:endParaRPr>
          </a:p>
          <a:p>
            <a:pPr indent="0" algn="l">
              <a:lnSpc>
                <a:spcPct val="150000"/>
              </a:lnSpc>
              <a:buFont typeface="Arial" panose="020B0604020202020204" pitchFamily="34" charset="0"/>
              <a:buNone/>
            </a:pPr>
            <a:r>
              <a:rPr lang="en-US" altLang="en-US" b="1">
                <a:latin typeface="Segoe UI Emoji" panose="020B0502040204020203" charset="0"/>
                <a:cs typeface="Segoe UI Emoji" panose="020B0502040204020203" charset="0"/>
              </a:rPr>
              <a:t>class_weight="balanced"</a:t>
            </a:r>
            <a:r>
              <a:rPr lang="en-US" altLang="en-US">
                <a:latin typeface="Segoe UI Emoji" panose="020B0502040204020203" charset="0"/>
                <a:cs typeface="Segoe UI Emoji" panose="020B0502040204020203" charset="0"/>
              </a:rPr>
              <a:t> (cân bằng trọng số lớp)</a:t>
            </a:r>
            <a:endParaRPr lang="en-US" altLang="en-US">
              <a:latin typeface="Segoe UI Emoji" panose="020B0502040204020203" charset="0"/>
              <a:cs typeface="Segoe UI Emoji" panose="020B0502040204020203" charset="0"/>
            </a:endParaRPr>
          </a:p>
          <a:p>
            <a:pPr marL="285750" indent="-285750" algn="l">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rPr>
              <a:t>Khái niệm: Gán trọng số khác nhau cho từng lớp khi huấn luyện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ể bù cho dữ liệu mất cân bằng.</a:t>
            </a:r>
            <a:endParaRPr lang="en-US" altLang="en-US" sz="1400">
              <a:latin typeface="Segoe UI Emoji" panose="020B0502040204020203" charset="0"/>
              <a:cs typeface="Segoe UI Emoji" panose="020B0502040204020203" charset="0"/>
            </a:endParaRPr>
          </a:p>
          <a:p>
            <a:pPr marL="285750" indent="-285750" algn="l">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rPr>
              <a:t>Ý</a:t>
            </a:r>
            <a:r>
              <a:rPr lang="en-US" altLang="en-US" sz="1400">
                <a:latin typeface="Segoe UI Emoji" panose="020B0502040204020203" charset="0"/>
                <a:cs typeface="Segoe UI Emoji" panose="020B0502040204020203" charset="0"/>
              </a:rPr>
              <a:t> ngh</a:t>
            </a:r>
            <a:r>
              <a:rPr lang="en-US" altLang="en-US" sz="1400">
                <a:latin typeface="Segoe UI Emoji" panose="020B0502040204020203" charset="0"/>
                <a:cs typeface="Segoe UI Emoji" panose="020B0502040204020203" charset="0"/>
              </a:rPr>
              <a:t>ĩ</a:t>
            </a:r>
            <a:r>
              <a:rPr lang="en-US" altLang="en-US" sz="1400">
                <a:latin typeface="Segoe UI Emoji" panose="020B0502040204020203" charset="0"/>
                <a:cs typeface="Segoe UI Emoji" panose="020B0502040204020203" charset="0"/>
              </a:rPr>
              <a:t>a: Giảm thiên vị về lớp chiếm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a số (CHD=0), t</a:t>
            </a:r>
            <a:r>
              <a:rPr lang="en-US" altLang="en-US" sz="1400">
                <a:latin typeface="Segoe UI Emoji" panose="020B0502040204020203" charset="0"/>
                <a:cs typeface="Segoe UI Emoji" panose="020B0502040204020203" charset="0"/>
              </a:rPr>
              <a:t>ă</a:t>
            </a:r>
            <a:r>
              <a:rPr lang="en-US" altLang="en-US" sz="1400">
                <a:latin typeface="Segoe UI Emoji" panose="020B0502040204020203" charset="0"/>
                <a:cs typeface="Segoe UI Emoji" panose="020B0502040204020203" charset="0"/>
              </a:rPr>
              <a:t>ng khả n</a:t>
            </a:r>
            <a:r>
              <a:rPr lang="en-US" altLang="en-US" sz="1400">
                <a:latin typeface="Segoe UI Emoji" panose="020B0502040204020203" charset="0"/>
                <a:cs typeface="Segoe UI Emoji" panose="020B0502040204020203" charset="0"/>
              </a:rPr>
              <a:t>ă</a:t>
            </a:r>
            <a:r>
              <a:rPr lang="en-US" altLang="en-US" sz="1400">
                <a:latin typeface="Segoe UI Emoji" panose="020B0502040204020203" charset="0"/>
                <a:cs typeface="Segoe UI Emoji" panose="020B0502040204020203" charset="0"/>
              </a:rPr>
              <a:t>ng phát hiện lớp hiếm (CHD=1), th</a:t>
            </a:r>
            <a:r>
              <a:rPr lang="en-US" altLang="en-US" sz="1400">
                <a:latin typeface="Segoe UI Emoji" panose="020B0502040204020203" charset="0"/>
                <a:cs typeface="Segoe UI Emoji" panose="020B0502040204020203" charset="0"/>
              </a:rPr>
              <a:t>ư</a:t>
            </a:r>
            <a:r>
              <a:rPr lang="en-US" altLang="en-US" sz="1400">
                <a:latin typeface="Segoe UI Emoji" panose="020B0502040204020203" charset="0"/>
                <a:cs typeface="Segoe UI Emoji" panose="020B0502040204020203" charset="0"/>
              </a:rPr>
              <a:t>ờng cải thiện Recall cho lớp d</a:t>
            </a:r>
            <a:r>
              <a:rPr lang="en-US" altLang="en-US" sz="1400">
                <a:latin typeface="Segoe UI Emoji" panose="020B0502040204020203" charset="0"/>
                <a:cs typeface="Segoe UI Emoji" panose="020B0502040204020203" charset="0"/>
              </a:rPr>
              <a:t>ư</a:t>
            </a:r>
            <a:r>
              <a:rPr lang="en-US" altLang="en-US" sz="1400">
                <a:latin typeface="Segoe UI Emoji" panose="020B0502040204020203" charset="0"/>
                <a:cs typeface="Segoe UI Emoji" panose="020B0502040204020203" charset="0"/>
              </a:rPr>
              <a:t>ơng tính.</a:t>
            </a:r>
            <a:endParaRPr lang="en-US" altLang="en-US" sz="1400">
              <a:latin typeface="Segoe UI Emoji" panose="020B0502040204020203" charset="0"/>
              <a:cs typeface="Segoe UI Emoji" panose="020B0502040204020203"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10565" y="548005"/>
            <a:ext cx="991933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StandardScaler (Z-score standardization)</a:t>
            </a:r>
            <a:endParaRPr lang="en-US" altLang="en-US" sz="4000">
              <a:latin typeface="Segoe UI Variable Text Semibold" charset="0"/>
              <a:cs typeface="Segoe UI Variable Text Semibold" charset="0"/>
            </a:endParaRPr>
          </a:p>
        </p:txBody>
      </p:sp>
      <p:sp>
        <p:nvSpPr>
          <p:cNvPr id="5" name="Text Box 4"/>
          <p:cNvSpPr txBox="1"/>
          <p:nvPr/>
        </p:nvSpPr>
        <p:spPr>
          <a:xfrm>
            <a:off x="1174115" y="1501775"/>
            <a:ext cx="9686925" cy="1111250"/>
          </a:xfrm>
          <a:prstGeom prst="rect">
            <a:avLst/>
          </a:prstGeom>
        </p:spPr>
        <p:txBody>
          <a:bodyPr wrap="square">
            <a:noAutofit/>
          </a:bodyPr>
          <a:p>
            <a:pPr indent="0" algn="l">
              <a:lnSpc>
                <a:spcPct val="150000"/>
              </a:lnSpc>
              <a:buFont typeface="Arial" panose="020B0604020202020204" pitchFamily="34" charset="0"/>
              <a:buNone/>
            </a:pPr>
            <a:r>
              <a:rPr sz="1600">
                <a:latin typeface="Segoe UI Emoji" panose="020B0502040204020203" charset="0"/>
                <a:cs typeface="Segoe UI Emoji" panose="020B0502040204020203" charset="0"/>
                <a:sym typeface="+mn-ea"/>
              </a:rPr>
              <a:t>StandardScaler là kỹ thuật chuẩn hoá theo Z-score (standardization) trong tiền xử lý dữ liệu, dùng để tuyến tính hoá từng đặc trưng số sao cho chúng có trung bình (mean) xấp xỉ 0 và độ lệch chuẩn (standard deviation) xấp xỉ 1. Mục tiêu là đưa các biến về cùng thang đo, giúp các thuật toán nhạy với độ lớn của feature </a:t>
            </a:r>
            <a:endParaRPr lang="en-US" altLang="en-US" sz="1600">
              <a:latin typeface="Segoe UI Emoji" panose="020B0502040204020203" charset="0"/>
              <a:cs typeface="Segoe UI Emoji" panose="020B0502040204020203" charset="0"/>
              <a:sym typeface="+mn-ea"/>
            </a:endParaRPr>
          </a:p>
        </p:txBody>
      </p:sp>
      <p:pic>
        <p:nvPicPr>
          <p:cNvPr id="22" name="Picture 21"/>
          <p:cNvPicPr>
            <a:picLocks noChangeAspect="1"/>
          </p:cNvPicPr>
          <p:nvPr/>
        </p:nvPicPr>
        <p:blipFill>
          <a:blip r:embed="rId1"/>
          <a:srcRect r="1665" b="18198"/>
          <a:stretch>
            <a:fillRect/>
          </a:stretch>
        </p:blipFill>
        <p:spPr>
          <a:xfrm>
            <a:off x="1544955" y="3180715"/>
            <a:ext cx="5250815" cy="1973580"/>
          </a:xfrm>
          <a:prstGeom prst="rect">
            <a:avLst/>
          </a:prstGeom>
        </p:spPr>
      </p:pic>
      <p:pic>
        <p:nvPicPr>
          <p:cNvPr id="12" name="Picture 11"/>
          <p:cNvPicPr>
            <a:picLocks noChangeAspect="1"/>
          </p:cNvPicPr>
          <p:nvPr/>
        </p:nvPicPr>
        <p:blipFill>
          <a:blip r:embed="rId2"/>
          <a:stretch>
            <a:fillRect/>
          </a:stretch>
        </p:blipFill>
        <p:spPr>
          <a:xfrm>
            <a:off x="8877935" y="5047615"/>
            <a:ext cx="1766570" cy="763270"/>
          </a:xfrm>
          <a:prstGeom prst="rect">
            <a:avLst/>
          </a:prstGeom>
        </p:spPr>
      </p:pic>
      <p:pic>
        <p:nvPicPr>
          <p:cNvPr id="14" name="Picture 13"/>
          <p:cNvPicPr>
            <a:picLocks noChangeAspect="1"/>
          </p:cNvPicPr>
          <p:nvPr/>
        </p:nvPicPr>
        <p:blipFill>
          <a:blip r:embed="rId3"/>
          <a:stretch>
            <a:fillRect/>
          </a:stretch>
        </p:blipFill>
        <p:spPr>
          <a:xfrm>
            <a:off x="9088120" y="4117975"/>
            <a:ext cx="1130300" cy="649605"/>
          </a:xfrm>
          <a:prstGeom prst="rect">
            <a:avLst/>
          </a:prstGeom>
        </p:spPr>
      </p:pic>
      <p:pic>
        <p:nvPicPr>
          <p:cNvPr id="17" name="Picture 16"/>
          <p:cNvPicPr>
            <a:picLocks noChangeAspect="1"/>
          </p:cNvPicPr>
          <p:nvPr/>
        </p:nvPicPr>
        <p:blipFill>
          <a:blip r:embed="rId2"/>
          <a:stretch>
            <a:fillRect/>
          </a:stretch>
        </p:blipFill>
        <p:spPr>
          <a:xfrm>
            <a:off x="8781415" y="5012055"/>
            <a:ext cx="1931035" cy="834390"/>
          </a:xfrm>
          <a:prstGeom prst="rect">
            <a:avLst/>
          </a:prstGeom>
        </p:spPr>
      </p:pic>
      <p:pic>
        <p:nvPicPr>
          <p:cNvPr id="18" name="Picture 17"/>
          <p:cNvPicPr>
            <a:picLocks noChangeAspect="1"/>
          </p:cNvPicPr>
          <p:nvPr/>
        </p:nvPicPr>
        <p:blipFill>
          <a:blip r:embed="rId4"/>
          <a:stretch>
            <a:fillRect/>
          </a:stretch>
        </p:blipFill>
        <p:spPr>
          <a:xfrm>
            <a:off x="9137650" y="3180715"/>
            <a:ext cx="1217930" cy="650240"/>
          </a:xfrm>
          <a:prstGeom prst="rect">
            <a:avLst/>
          </a:prstGeom>
        </p:spPr>
      </p:pic>
      <p:pic>
        <p:nvPicPr>
          <p:cNvPr id="19" name="Picture 18"/>
          <p:cNvPicPr>
            <a:picLocks noChangeAspect="1"/>
          </p:cNvPicPr>
          <p:nvPr/>
        </p:nvPicPr>
        <p:blipFill>
          <a:blip r:embed="rId3"/>
          <a:stretch>
            <a:fillRect/>
          </a:stretch>
        </p:blipFill>
        <p:spPr>
          <a:xfrm>
            <a:off x="9129395" y="4088130"/>
            <a:ext cx="1235075" cy="709930"/>
          </a:xfrm>
          <a:prstGeom prst="rect">
            <a:avLst/>
          </a:prstGeom>
        </p:spPr>
      </p:pic>
      <p:pic>
        <p:nvPicPr>
          <p:cNvPr id="20" name="Picture 19"/>
          <p:cNvPicPr>
            <a:picLocks noChangeAspect="1"/>
          </p:cNvPicPr>
          <p:nvPr/>
        </p:nvPicPr>
        <p:blipFill>
          <a:blip r:embed="rId5"/>
          <a:stretch>
            <a:fillRect/>
          </a:stretch>
        </p:blipFill>
        <p:spPr>
          <a:xfrm>
            <a:off x="1174115" y="5643245"/>
            <a:ext cx="4118610" cy="158750"/>
          </a:xfrm>
          <a:prstGeom prst="rect">
            <a:avLst/>
          </a:prstGeom>
        </p:spPr>
      </p:pic>
      <p:pic>
        <p:nvPicPr>
          <p:cNvPr id="21" name="Picture 20"/>
          <p:cNvPicPr>
            <a:picLocks noChangeAspect="1"/>
          </p:cNvPicPr>
          <p:nvPr/>
        </p:nvPicPr>
        <p:blipFill>
          <a:blip r:embed="rId6"/>
          <a:stretch>
            <a:fillRect/>
          </a:stretch>
        </p:blipFill>
        <p:spPr>
          <a:xfrm>
            <a:off x="1156335" y="5911215"/>
            <a:ext cx="3384550" cy="167640"/>
          </a:xfrm>
          <a:prstGeom prst="rect">
            <a:avLst/>
          </a:prstGeom>
        </p:spPr>
      </p:pic>
      <p:pic>
        <p:nvPicPr>
          <p:cNvPr id="23" name="Picture 22"/>
          <p:cNvPicPr>
            <a:picLocks noChangeAspect="1"/>
          </p:cNvPicPr>
          <p:nvPr/>
        </p:nvPicPr>
        <p:blipFill>
          <a:blip r:embed="rId7"/>
          <a:stretch>
            <a:fillRect/>
          </a:stretch>
        </p:blipFill>
        <p:spPr>
          <a:xfrm>
            <a:off x="1191895" y="6161405"/>
            <a:ext cx="4072890" cy="164465"/>
          </a:xfrm>
          <a:prstGeom prst="rect">
            <a:avLst/>
          </a:prstGeom>
        </p:spPr>
      </p:pic>
      <p:pic>
        <p:nvPicPr>
          <p:cNvPr id="24" name="Picture 23"/>
          <p:cNvPicPr>
            <a:picLocks noChangeAspect="1"/>
          </p:cNvPicPr>
          <p:nvPr/>
        </p:nvPicPr>
        <p:blipFill>
          <a:blip r:embed="rId8"/>
          <a:stretch>
            <a:fillRect/>
          </a:stretch>
        </p:blipFill>
        <p:spPr>
          <a:xfrm>
            <a:off x="1200785" y="6412865"/>
            <a:ext cx="2810510" cy="1511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10565" y="548005"/>
            <a:ext cx="770445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4. </a:t>
            </a:r>
            <a:r>
              <a:rPr lang="en-US" altLang="en-US" sz="4000">
                <a:latin typeface="Segoe UI Variable Text Semibold" charset="0"/>
                <a:cs typeface="Segoe UI Variable Text Semibold" charset="0"/>
                <a:sym typeface="+mn-ea"/>
              </a:rPr>
              <a:t>Models </a:t>
            </a:r>
            <a:r>
              <a:rPr lang="en-US" altLang="en-US" sz="4000">
                <a:latin typeface="Segoe UI Variable Text Semibold" charset="0"/>
                <a:cs typeface="Segoe UI Variable Text Semibold" charset="0"/>
              </a:rPr>
              <a:t>Training [Baseline]</a:t>
            </a:r>
            <a:endParaRPr lang="en-US" altLang="en-US" sz="4000">
              <a:latin typeface="Segoe UI Variable Text Semibold" charset="0"/>
              <a:cs typeface="Segoe UI Variable Text Semibold" charset="0"/>
            </a:endParaRPr>
          </a:p>
        </p:txBody>
      </p:sp>
      <p:pic>
        <p:nvPicPr>
          <p:cNvPr id="7" name="Picture 6"/>
          <p:cNvPicPr>
            <a:picLocks noChangeAspect="1"/>
          </p:cNvPicPr>
          <p:nvPr/>
        </p:nvPicPr>
        <p:blipFill>
          <a:blip r:embed="rId1"/>
          <a:stretch>
            <a:fillRect/>
          </a:stretch>
        </p:blipFill>
        <p:spPr>
          <a:xfrm>
            <a:off x="1812925" y="2061845"/>
            <a:ext cx="8566785" cy="2803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10565" y="548005"/>
            <a:ext cx="7704455" cy="494665"/>
          </a:xfrm>
          <a:prstGeom prst="rect">
            <a:avLst/>
          </a:prstGeom>
          <a:noFill/>
        </p:spPr>
        <p:txBody>
          <a:bodyPr wrap="square" rtlCol="0" anchor="ctr" anchorCtr="0">
            <a:noAutofit/>
          </a:bodyPr>
          <a:p>
            <a:pPr algn="l"/>
            <a:endParaRPr lang="en-US" altLang="en-US" sz="4000">
              <a:latin typeface="Segoe UI Variable Text Semibold" charset="0"/>
              <a:cs typeface="Segoe UI Variable Text Semibold" charset="0"/>
            </a:endParaRPr>
          </a:p>
        </p:txBody>
      </p:sp>
      <p:sp>
        <p:nvSpPr>
          <p:cNvPr id="4" name="Text Box 3"/>
          <p:cNvSpPr txBox="1"/>
          <p:nvPr/>
        </p:nvSpPr>
        <p:spPr>
          <a:xfrm>
            <a:off x="837565" y="675005"/>
            <a:ext cx="770445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Baseline Models</a:t>
            </a:r>
            <a:endParaRPr lang="en-US" altLang="en-US" sz="4000">
              <a:latin typeface="Segoe UI Variable Text Semibold" charset="0"/>
              <a:cs typeface="Segoe UI Variable Text Semibold" charset="0"/>
            </a:endParaRPr>
          </a:p>
        </p:txBody>
      </p:sp>
      <p:sp>
        <p:nvSpPr>
          <p:cNvPr id="5" name="Text Box 4"/>
          <p:cNvSpPr txBox="1"/>
          <p:nvPr/>
        </p:nvSpPr>
        <p:spPr>
          <a:xfrm>
            <a:off x="837565" y="1551305"/>
            <a:ext cx="5688330" cy="3223895"/>
          </a:xfrm>
          <a:prstGeom prst="rect">
            <a:avLst/>
          </a:prstGeom>
          <a:noFill/>
        </p:spPr>
        <p:txBody>
          <a:bodyPr wrap="square" rtlCol="0" anchor="t">
            <a:noAutofit/>
          </a:bodyPr>
          <a:p>
            <a:pPr marL="685800" lvl="1" indent="-228600">
              <a:lnSpc>
                <a:spcPct val="200000"/>
              </a:lnSpc>
              <a:buFont typeface="Arial" panose="020B0604020202020204" pitchFamily="34" charset="0"/>
              <a:buChar char="•"/>
            </a:pPr>
            <a:r>
              <a:rPr lang="en-US" sz="2000" b="1">
                <a:latin typeface="Segoe UI Variable Text Semibold" charset="0"/>
                <a:cs typeface="Segoe UI Variable Text Semibold" charset="0"/>
                <a:sym typeface="+mn-ea"/>
              </a:rPr>
              <a:t>Logistic Regression</a:t>
            </a:r>
            <a:endParaRPr lang="en-US" sz="2000" b="1">
              <a:latin typeface="Segoe UI Variable Text Semibold" charset="0"/>
              <a:cs typeface="Segoe UI Variable Text Semibold" charset="0"/>
            </a:endParaRPr>
          </a:p>
          <a:p>
            <a:pPr marL="685800" lvl="1" indent="-228600">
              <a:lnSpc>
                <a:spcPct val="200000"/>
              </a:lnSpc>
              <a:buFont typeface="Arial" panose="020B0604020202020204" pitchFamily="34" charset="0"/>
              <a:buChar char="•"/>
            </a:pPr>
            <a:r>
              <a:rPr lang="en-US" altLang="en-US" sz="2000">
                <a:latin typeface="Segoe UI Symbol" panose="020B0502040204020203" charset="0"/>
                <a:cs typeface="Segoe UI Symbol" panose="020B0502040204020203" charset="0"/>
                <a:sym typeface="+mn-ea"/>
              </a:rPr>
              <a:t>Gaussian Naive Bayes</a:t>
            </a:r>
            <a:endParaRPr lang="en-US" altLang="en-US" sz="2000">
              <a:latin typeface="Segoe UI Symbol" panose="020B0502040204020203" charset="0"/>
              <a:cs typeface="Segoe UI Symbol" panose="020B0502040204020203" charset="0"/>
              <a:sym typeface="+mn-ea"/>
            </a:endParaRPr>
          </a:p>
          <a:p>
            <a:pPr marL="685800" lvl="1" indent="-228600">
              <a:lnSpc>
                <a:spcPct val="200000"/>
              </a:lnSpc>
              <a:buFont typeface="Arial" panose="020B0604020202020204" pitchFamily="34" charset="0"/>
              <a:buChar char="•"/>
            </a:pPr>
            <a:r>
              <a:rPr lang="en-US" altLang="en-US" sz="2000">
                <a:latin typeface="Segoe UI Symbol" panose="020B0502040204020203" charset="0"/>
                <a:cs typeface="Segoe UI Symbol" panose="020B0502040204020203" charset="0"/>
                <a:sym typeface="+mn-ea"/>
              </a:rPr>
              <a:t>K-Nearest Neighbors</a:t>
            </a:r>
            <a:endParaRPr lang="en-US" altLang="en-US" sz="2000">
              <a:latin typeface="Segoe UI Symbol" panose="020B0502040204020203" charset="0"/>
              <a:cs typeface="Segoe UI Symbol" panose="020B0502040204020203" charset="0"/>
              <a:sym typeface="+mn-ea"/>
            </a:endParaRPr>
          </a:p>
          <a:p>
            <a:pPr marL="685800" lvl="1" indent="-228600">
              <a:lnSpc>
                <a:spcPct val="200000"/>
              </a:lnSpc>
              <a:buFont typeface="Arial" panose="020B0604020202020204" pitchFamily="34" charset="0"/>
              <a:buChar char="•"/>
            </a:pPr>
            <a:r>
              <a:rPr lang="en-US" altLang="en-US" sz="2000">
                <a:latin typeface="Segoe UI Symbol" panose="020B0502040204020203" charset="0"/>
                <a:cs typeface="Segoe UI Symbol" panose="020B0502040204020203" charset="0"/>
                <a:sym typeface="+mn-ea"/>
              </a:rPr>
              <a:t>Support Vector Classifier</a:t>
            </a:r>
            <a:endParaRPr lang="en-US" altLang="en-US" sz="2000">
              <a:latin typeface="Segoe UI Symbol" panose="020B0502040204020203" charset="0"/>
              <a:cs typeface="Segoe UI Symbol" panose="020B0502040204020203" charset="0"/>
              <a:sym typeface="+mn-ea"/>
            </a:endParaRPr>
          </a:p>
          <a:p>
            <a:pPr marL="685800" lvl="1" indent="-228600">
              <a:lnSpc>
                <a:spcPct val="200000"/>
              </a:lnSpc>
              <a:buFont typeface="Arial" panose="020B0604020202020204" pitchFamily="34" charset="0"/>
              <a:buChar char="•"/>
            </a:pPr>
            <a:r>
              <a:rPr lang="en-US" altLang="en-US" sz="2000">
                <a:latin typeface="Segoe UI Symbol" panose="020B0502040204020203" charset="0"/>
                <a:cs typeface="Segoe UI Symbol" panose="020B0502040204020203" charset="0"/>
                <a:sym typeface="+mn-ea"/>
              </a:rPr>
              <a:t>Decision Tree Classifier</a:t>
            </a:r>
            <a:endParaRPr lang="en-US" altLang="en-US" sz="2000">
              <a:latin typeface="Segoe UI Symbol" panose="020B0502040204020203" charset="0"/>
              <a:cs typeface="Segoe UI Symbol" panose="020B0502040204020203" charset="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37565" y="675005"/>
            <a:ext cx="770445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Logistic Regression</a:t>
            </a:r>
            <a:endParaRPr lang="en-US" altLang="en-US" sz="4000">
              <a:latin typeface="Segoe UI Variable Text Semibold" charset="0"/>
              <a:cs typeface="Segoe UI Variable Text Semibold" charset="0"/>
            </a:endParaRPr>
          </a:p>
        </p:txBody>
      </p:sp>
      <p:pic>
        <p:nvPicPr>
          <p:cNvPr id="8" name="Picture 7"/>
          <p:cNvPicPr>
            <a:picLocks noChangeAspect="1"/>
          </p:cNvPicPr>
          <p:nvPr/>
        </p:nvPicPr>
        <p:blipFill>
          <a:blip r:embed="rId1"/>
          <a:stretch>
            <a:fillRect/>
          </a:stretch>
        </p:blipFill>
        <p:spPr>
          <a:xfrm>
            <a:off x="1338511" y="3623945"/>
            <a:ext cx="3815100" cy="1554092"/>
          </a:xfrm>
          <a:prstGeom prst="rect">
            <a:avLst/>
          </a:prstGeom>
        </p:spPr>
      </p:pic>
      <p:pic>
        <p:nvPicPr>
          <p:cNvPr id="10" name="Picture 9"/>
          <p:cNvPicPr>
            <a:picLocks noChangeAspect="1"/>
          </p:cNvPicPr>
          <p:nvPr/>
        </p:nvPicPr>
        <p:blipFill>
          <a:blip r:embed="rId2"/>
          <a:stretch>
            <a:fillRect/>
          </a:stretch>
        </p:blipFill>
        <p:spPr>
          <a:xfrm>
            <a:off x="6760281" y="2751601"/>
            <a:ext cx="4487474" cy="3457674"/>
          </a:xfrm>
          <a:prstGeom prst="rect">
            <a:avLst/>
          </a:prstGeom>
        </p:spPr>
      </p:pic>
      <p:cxnSp>
        <p:nvCxnSpPr>
          <p:cNvPr id="12" name="Straight Connector 11"/>
          <p:cNvCxnSpPr/>
          <p:nvPr/>
        </p:nvCxnSpPr>
        <p:spPr>
          <a:xfrm>
            <a:off x="5972175" y="2918606"/>
            <a:ext cx="4445" cy="3124200"/>
          </a:xfrm>
          <a:prstGeom prst="line">
            <a:avLst/>
          </a:prstGeom>
        </p:spPr>
        <p:style>
          <a:lnRef idx="1">
            <a:schemeClr val="dk1"/>
          </a:lnRef>
          <a:fillRef idx="0">
            <a:schemeClr val="dk1"/>
          </a:fillRef>
          <a:effectRef idx="0">
            <a:schemeClr val="dk1"/>
          </a:effectRef>
          <a:fontRef idx="minor">
            <a:schemeClr val="tx1"/>
          </a:fontRef>
        </p:style>
      </p:cxnSp>
      <p:sp>
        <p:nvSpPr>
          <p:cNvPr id="3" name="Text Box 2"/>
          <p:cNvSpPr txBox="1"/>
          <p:nvPr/>
        </p:nvSpPr>
        <p:spPr>
          <a:xfrm>
            <a:off x="1337945" y="1753235"/>
            <a:ext cx="9909175" cy="780415"/>
          </a:xfrm>
          <a:prstGeom prst="rect">
            <a:avLst/>
          </a:prstGeom>
        </p:spPr>
        <p:txBody>
          <a:bodyPr wrap="square">
            <a:noAutofit/>
          </a:bodyPr>
          <a:p>
            <a:pPr>
              <a:lnSpc>
                <a:spcPct val="150000"/>
              </a:lnSpc>
            </a:pPr>
            <a:r>
              <a:rPr lang="en-US" altLang="en-US" sz="1400">
                <a:latin typeface="Segoe UI Emoji" panose="020B0502040204020203" charset="0"/>
                <a:cs typeface="Segoe UI Emoji" panose="020B0502040204020203" charset="0"/>
                <a:sym typeface="+mn-ea"/>
              </a:rPr>
              <a:t>Hồi quy logistic là mô hình tuyến tính được sử dụng cho các nhiệm vụ phân loại, dự đoán xác suất của một đầu vào thuộc về một trong nhiều lớp bằng cách áp dụng hàm softmax hoặc hàm sigmoid </a:t>
            </a:r>
            <a:endParaRPr lang="en-US" altLang="en-US" sz="1400">
              <a:latin typeface="Segoe UI Emoji" panose="020B0502040204020203" charset="0"/>
              <a:cs typeface="Segoe UI Emoji" panose="020B0502040204020203"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37565" y="675005"/>
            <a:ext cx="770445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Behind the Scenes for Lo.R</a:t>
            </a:r>
            <a:endParaRPr lang="en-US" altLang="en-US" sz="4000">
              <a:latin typeface="Segoe UI Variable Text Semibold" charset="0"/>
              <a:cs typeface="Segoe UI Variable Text Semibold" charset="0"/>
            </a:endParaRPr>
          </a:p>
        </p:txBody>
      </p:sp>
      <p:pic>
        <p:nvPicPr>
          <p:cNvPr id="8" name="Picture 7"/>
          <p:cNvPicPr>
            <a:picLocks noChangeAspect="1"/>
          </p:cNvPicPr>
          <p:nvPr/>
        </p:nvPicPr>
        <p:blipFill>
          <a:blip r:embed="rId1"/>
          <a:stretch>
            <a:fillRect/>
          </a:stretch>
        </p:blipFill>
        <p:spPr>
          <a:xfrm>
            <a:off x="1095306" y="2485390"/>
            <a:ext cx="3815100" cy="1554092"/>
          </a:xfrm>
          <a:prstGeom prst="rect">
            <a:avLst/>
          </a:prstGeom>
        </p:spPr>
      </p:pic>
      <p:pic>
        <p:nvPicPr>
          <p:cNvPr id="6" name="Picture 5"/>
          <p:cNvPicPr>
            <a:picLocks noChangeAspect="1"/>
          </p:cNvPicPr>
          <p:nvPr/>
        </p:nvPicPr>
        <p:blipFill>
          <a:blip r:embed="rId2"/>
          <a:stretch>
            <a:fillRect/>
          </a:stretch>
        </p:blipFill>
        <p:spPr>
          <a:xfrm>
            <a:off x="511810" y="4835525"/>
            <a:ext cx="5247005" cy="487680"/>
          </a:xfrm>
          <a:prstGeom prst="rect">
            <a:avLst/>
          </a:prstGeom>
        </p:spPr>
      </p:pic>
      <p:cxnSp>
        <p:nvCxnSpPr>
          <p:cNvPr id="12" name="Straight Connector 11"/>
          <p:cNvCxnSpPr/>
          <p:nvPr/>
        </p:nvCxnSpPr>
        <p:spPr>
          <a:xfrm>
            <a:off x="6196330" y="1542561"/>
            <a:ext cx="4445" cy="4628515"/>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7506177" y="3890010"/>
            <a:ext cx="3482975" cy="543560"/>
          </a:xfrm>
          <a:prstGeom prst="rect">
            <a:avLst/>
          </a:prstGeom>
        </p:spPr>
      </p:pic>
      <p:pic>
        <p:nvPicPr>
          <p:cNvPr id="10" name="Picture 9"/>
          <p:cNvPicPr>
            <a:picLocks noChangeAspect="1"/>
          </p:cNvPicPr>
          <p:nvPr/>
        </p:nvPicPr>
        <p:blipFill>
          <a:blip r:embed="rId4"/>
          <a:stretch>
            <a:fillRect/>
          </a:stretch>
        </p:blipFill>
        <p:spPr>
          <a:xfrm>
            <a:off x="8497729" y="2376805"/>
            <a:ext cx="1499870" cy="481965"/>
          </a:xfrm>
          <a:prstGeom prst="rect">
            <a:avLst/>
          </a:prstGeom>
        </p:spPr>
      </p:pic>
      <p:pic>
        <p:nvPicPr>
          <p:cNvPr id="11" name="Picture 10"/>
          <p:cNvPicPr>
            <a:picLocks noChangeAspect="1"/>
          </p:cNvPicPr>
          <p:nvPr/>
        </p:nvPicPr>
        <p:blipFill>
          <a:blip r:embed="rId5"/>
          <a:stretch>
            <a:fillRect/>
          </a:stretch>
        </p:blipFill>
        <p:spPr>
          <a:xfrm>
            <a:off x="8612347" y="1713865"/>
            <a:ext cx="1270635" cy="421640"/>
          </a:xfrm>
          <a:prstGeom prst="rect">
            <a:avLst/>
          </a:prstGeom>
        </p:spPr>
      </p:pic>
      <p:pic>
        <p:nvPicPr>
          <p:cNvPr id="13" name="Picture 12"/>
          <p:cNvPicPr>
            <a:picLocks noChangeAspect="1"/>
          </p:cNvPicPr>
          <p:nvPr/>
        </p:nvPicPr>
        <p:blipFill>
          <a:blip r:embed="rId6"/>
          <a:stretch>
            <a:fillRect/>
          </a:stretch>
        </p:blipFill>
        <p:spPr>
          <a:xfrm>
            <a:off x="7749064" y="5464810"/>
            <a:ext cx="2997200" cy="7429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37565" y="675005"/>
            <a:ext cx="770445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Baseline Models: Pros &amp; Cons</a:t>
            </a:r>
            <a:endParaRPr lang="en-US" altLang="en-US" sz="4000">
              <a:latin typeface="Segoe UI Variable Text Semibold" charset="0"/>
              <a:cs typeface="Segoe UI Variable Text Semibold" charset="0"/>
            </a:endParaRPr>
          </a:p>
        </p:txBody>
      </p:sp>
      <p:pic>
        <p:nvPicPr>
          <p:cNvPr id="2" name="Picture 1"/>
          <p:cNvPicPr>
            <a:picLocks noChangeAspect="1"/>
          </p:cNvPicPr>
          <p:nvPr/>
        </p:nvPicPr>
        <p:blipFill>
          <a:blip r:embed="rId1"/>
          <a:srcRect t="4292"/>
          <a:stretch>
            <a:fillRect/>
          </a:stretch>
        </p:blipFill>
        <p:spPr>
          <a:xfrm>
            <a:off x="1914525" y="1833245"/>
            <a:ext cx="8362950" cy="41363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91845" y="2478405"/>
            <a:ext cx="10608310" cy="1377950"/>
          </a:xfrm>
          <a:prstGeom prst="rect">
            <a:avLst/>
          </a:prstGeom>
          <a:noFill/>
        </p:spPr>
        <p:txBody>
          <a:bodyPr wrap="square" rtlCol="0" anchor="ctr" anchorCtr="0">
            <a:noAutofit/>
          </a:bodyPr>
          <a:p>
            <a:pPr algn="l"/>
            <a:r>
              <a:rPr lang="en-US" altLang="en-US" sz="4800">
                <a:latin typeface="Segoe UI Variable Text Semibold" charset="0"/>
                <a:cs typeface="Segoe UI Variable Text Semibold" charset="0"/>
              </a:rPr>
              <a:t>Ensamble Learning</a:t>
            </a:r>
            <a:endParaRPr lang="en-US" altLang="en-US" sz="4800">
              <a:latin typeface="Segoe UI Variable Text Semibold" charset="0"/>
              <a:cs typeface="Segoe UI Variable Text Semibold"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85190" y="729615"/>
            <a:ext cx="4212590" cy="733425"/>
          </a:xfrm>
          <a:prstGeom prst="rect">
            <a:avLst/>
          </a:prstGeom>
          <a:noFill/>
        </p:spPr>
        <p:txBody>
          <a:bodyPr wrap="square" rtlCol="0" anchor="ctr" anchorCtr="0">
            <a:noAutofit/>
          </a:bodyPr>
          <a:p>
            <a:pPr algn="l"/>
            <a:r>
              <a:rPr lang="en-US" altLang="en-US" sz="3600">
                <a:latin typeface="Segoe UI Variable Text Semibold" charset="0"/>
                <a:cs typeface="Segoe UI Variable Text Semibold" charset="0"/>
              </a:rPr>
              <a:t>Table of Contents</a:t>
            </a:r>
            <a:endParaRPr lang="en-US" altLang="en-US" sz="3600">
              <a:latin typeface="Segoe UI Variable Text Semibold" charset="0"/>
              <a:cs typeface="Segoe UI Variable Text Semibold" charset="0"/>
            </a:endParaRPr>
          </a:p>
        </p:txBody>
      </p:sp>
      <p:sp>
        <p:nvSpPr>
          <p:cNvPr id="3" name="Text Box 2"/>
          <p:cNvSpPr txBox="1"/>
          <p:nvPr/>
        </p:nvSpPr>
        <p:spPr>
          <a:xfrm>
            <a:off x="1163320" y="1795145"/>
            <a:ext cx="5791835" cy="3705225"/>
          </a:xfrm>
          <a:prstGeom prst="rect">
            <a:avLst/>
          </a:prstGeom>
          <a:noFill/>
        </p:spPr>
        <p:txBody>
          <a:bodyPr wrap="square" rtlCol="0">
            <a:noAutofit/>
          </a:bodyPr>
          <a:p>
            <a:pPr marL="457200" indent="-457200">
              <a:lnSpc>
                <a:spcPct val="150000"/>
              </a:lnSpc>
              <a:buAutoNum type="arabicPeriod"/>
            </a:pPr>
            <a:r>
              <a:rPr lang="en-US" altLang="en-US" sz="2200" b="1">
                <a:latin typeface="Segoe UI Variable Text Semibold" charset="0"/>
                <a:cs typeface="Segoe UI Variable Text Semibold" charset="0"/>
              </a:rPr>
              <a:t>Introduction</a:t>
            </a:r>
            <a:endParaRPr lang="en-US" altLang="en-US" sz="2200" b="1">
              <a:latin typeface="Segoe UI Variable Text Semibold" charset="0"/>
              <a:cs typeface="Segoe UI Variable Text Semibold" charset="0"/>
            </a:endParaRPr>
          </a:p>
          <a:p>
            <a:pPr marL="457200" indent="-457200">
              <a:lnSpc>
                <a:spcPct val="150000"/>
              </a:lnSpc>
              <a:buAutoNum type="arabicPeriod"/>
            </a:pPr>
            <a:r>
              <a:rPr lang="en-US" altLang="en-US" sz="2200" b="1">
                <a:latin typeface="Segoe UI Variable Text Semibold" charset="0"/>
                <a:cs typeface="Segoe UI Variable Text Semibold" charset="0"/>
              </a:rPr>
              <a:t>EDA (Exploratory Data Analysis)</a:t>
            </a:r>
            <a:endParaRPr lang="en-US" altLang="en-US" sz="2200" b="1">
              <a:latin typeface="Segoe UI Variable Text Semibold" charset="0"/>
              <a:cs typeface="Segoe UI Variable Text Semibold" charset="0"/>
            </a:endParaRPr>
          </a:p>
          <a:p>
            <a:pPr marL="457200" indent="-457200">
              <a:lnSpc>
                <a:spcPct val="150000"/>
              </a:lnSpc>
              <a:buAutoNum type="arabicPeriod"/>
            </a:pPr>
            <a:r>
              <a:rPr lang="en-US" altLang="en-US" sz="2200" b="1">
                <a:latin typeface="Segoe UI Variable Text Semibold" charset="0"/>
                <a:cs typeface="Segoe UI Variable Text Semibold" charset="0"/>
              </a:rPr>
              <a:t>Data Preprocessing </a:t>
            </a:r>
            <a:endParaRPr lang="en-US" altLang="en-US" sz="2200" b="1">
              <a:latin typeface="Segoe UI Variable Text Semibold" charset="0"/>
              <a:cs typeface="Segoe UI Variable Text Semibold" charset="0"/>
            </a:endParaRPr>
          </a:p>
          <a:p>
            <a:pPr marL="457200" indent="-457200">
              <a:lnSpc>
                <a:spcPct val="150000"/>
              </a:lnSpc>
              <a:buAutoNum type="arabicPeriod"/>
            </a:pPr>
            <a:r>
              <a:rPr lang="en-US" altLang="en-US" sz="2200" b="1">
                <a:latin typeface="Segoe UI Variable Text Semibold" charset="0"/>
                <a:cs typeface="Segoe UI Variable Text Semibold" charset="0"/>
              </a:rPr>
              <a:t>Model Training (baseline models)</a:t>
            </a:r>
            <a:endParaRPr lang="en-US" altLang="en-US" sz="2200" b="1">
              <a:latin typeface="Segoe UI Variable Text Semibold" charset="0"/>
              <a:cs typeface="Segoe UI Variable Text Semibold" charset="0"/>
            </a:endParaRPr>
          </a:p>
          <a:p>
            <a:pPr marL="457200" indent="-457200">
              <a:lnSpc>
                <a:spcPct val="150000"/>
              </a:lnSpc>
              <a:buAutoNum type="arabicPeriod"/>
            </a:pPr>
            <a:r>
              <a:rPr lang="en-US" altLang="en-US" sz="2200" b="1">
                <a:latin typeface="Segoe UI Variable Text Semibold" charset="0"/>
                <a:cs typeface="Segoe UI Variable Text Semibold" charset="0"/>
              </a:rPr>
              <a:t>Hyperparameter Tuning</a:t>
            </a:r>
            <a:endParaRPr lang="en-US" altLang="en-US" sz="2200" b="1">
              <a:latin typeface="Segoe UI Variable Text Semibold" charset="0"/>
              <a:cs typeface="Segoe UI Variable Text Semibold" charset="0"/>
            </a:endParaRPr>
          </a:p>
          <a:p>
            <a:pPr marL="457200" indent="-457200">
              <a:lnSpc>
                <a:spcPct val="150000"/>
              </a:lnSpc>
              <a:buAutoNum type="arabicPeriod"/>
            </a:pPr>
            <a:r>
              <a:rPr lang="en-US" altLang="en-US" sz="2200" b="1">
                <a:latin typeface="Segoe UI Variable Text Semibold" charset="0"/>
                <a:cs typeface="Segoe UI Variable Text Semibold" charset="0"/>
              </a:rPr>
              <a:t>Evaluation on Testset</a:t>
            </a:r>
            <a:endParaRPr lang="en-US" altLang="en-US" sz="2200" b="1">
              <a:latin typeface="Segoe UI Variable Text Semibold" charset="0"/>
              <a:cs typeface="Segoe UI Variable Text Semibold" charset="0"/>
            </a:endParaRPr>
          </a:p>
          <a:p>
            <a:pPr marL="457200" indent="-457200">
              <a:lnSpc>
                <a:spcPct val="150000"/>
              </a:lnSpc>
              <a:buAutoNum type="arabicPeriod"/>
            </a:pPr>
            <a:r>
              <a:rPr lang="en-US" altLang="en-US" sz="2200" b="1">
                <a:latin typeface="Segoe UI Variable Text Semibold" charset="0"/>
                <a:cs typeface="Segoe UI Variable Text Semibold" charset="0"/>
              </a:rPr>
              <a:t>Demo Inference on Gradio</a:t>
            </a:r>
            <a:endParaRPr lang="en-US" altLang="en-US" sz="2200" b="1">
              <a:latin typeface="Segoe UI Variable Text Semibold" charset="0"/>
              <a:cs typeface="Segoe UI Variable Text Semibold"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37565" y="675005"/>
            <a:ext cx="383222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Bagging</a:t>
            </a:r>
            <a:endParaRPr lang="en-US" altLang="en-US" sz="4000">
              <a:latin typeface="Segoe UI Variable Text Semibold" charset="0"/>
              <a:cs typeface="Segoe UI Variable Text Semibold" charset="0"/>
            </a:endParaRPr>
          </a:p>
        </p:txBody>
      </p:sp>
      <p:sp>
        <p:nvSpPr>
          <p:cNvPr id="2" name="Text Box 1"/>
          <p:cNvSpPr txBox="1"/>
          <p:nvPr/>
        </p:nvSpPr>
        <p:spPr>
          <a:xfrm>
            <a:off x="837565" y="3181350"/>
            <a:ext cx="383222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sym typeface="+mn-ea"/>
              </a:rPr>
              <a:t>Boosting</a:t>
            </a:r>
            <a:endParaRPr lang="en-US" altLang="en-US" sz="4000">
              <a:latin typeface="Segoe UI Variable Text Semibold" charset="0"/>
              <a:cs typeface="Segoe UI Variable Text Semibold" charset="0"/>
            </a:endParaRPr>
          </a:p>
        </p:txBody>
      </p:sp>
      <p:sp>
        <p:nvSpPr>
          <p:cNvPr id="3" name="Text Box 2"/>
          <p:cNvSpPr txBox="1"/>
          <p:nvPr/>
        </p:nvSpPr>
        <p:spPr>
          <a:xfrm>
            <a:off x="837565" y="5560695"/>
            <a:ext cx="383222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Stacking</a:t>
            </a:r>
            <a:endParaRPr lang="en-US" altLang="en-US" sz="4000">
              <a:latin typeface="Segoe UI Variable Text Semibold" charset="0"/>
              <a:cs typeface="Segoe UI Variable Text Semibold" charset="0"/>
            </a:endParaRPr>
          </a:p>
        </p:txBody>
      </p:sp>
      <p:sp>
        <p:nvSpPr>
          <p:cNvPr id="6" name="Text Box 5"/>
          <p:cNvSpPr txBox="1"/>
          <p:nvPr/>
        </p:nvSpPr>
        <p:spPr>
          <a:xfrm>
            <a:off x="1337945" y="1397635"/>
            <a:ext cx="9909175" cy="1318895"/>
          </a:xfrm>
          <a:prstGeom prst="rect">
            <a:avLst/>
          </a:prstGeom>
        </p:spPr>
        <p:txBody>
          <a:bodyPr wrap="square">
            <a:noAutofit/>
          </a:bodyPr>
          <a:p>
            <a:pPr marL="285750" indent="-285750">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sym typeface="+mn-ea"/>
              </a:rPr>
              <a:t>Cách làm: train nhiều model </a:t>
            </a:r>
            <a:r>
              <a:rPr lang="en-US" altLang="en-US" sz="1400">
                <a:latin typeface="Segoe UI Emoji" panose="020B0502040204020203" charset="0"/>
                <a:cs typeface="Segoe UI Emoji" panose="020B0502040204020203" charset="0"/>
                <a:sym typeface="+mn-ea"/>
              </a:rPr>
              <a:t>đ</a:t>
            </a:r>
            <a:r>
              <a:rPr lang="en-US" altLang="en-US" sz="1400">
                <a:latin typeface="Segoe UI Emoji" panose="020B0502040204020203" charset="0"/>
                <a:cs typeface="Segoe UI Emoji" panose="020B0502040204020203" charset="0"/>
                <a:sym typeface="+mn-ea"/>
              </a:rPr>
              <a:t>ộc lập trên các mẫu dữ liệu bootstrap (lấy mẫu có hoàn lại), rồi vote/average kết quả.</a:t>
            </a:r>
            <a:endParaRPr lang="en-US" altLang="en-US" sz="1400">
              <a:latin typeface="Segoe UI Emoji" panose="020B0502040204020203" charset="0"/>
              <a:cs typeface="Segoe UI Emoji" panose="020B0502040204020203" charset="0"/>
              <a:sym typeface="+mn-ea"/>
            </a:endParaRPr>
          </a:p>
          <a:p>
            <a:pPr marL="285750" indent="-285750">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sym typeface="+mn-ea"/>
              </a:rPr>
              <a:t>Mục tiêu: giảm variance, ổn </a:t>
            </a:r>
            <a:r>
              <a:rPr lang="en-US" altLang="en-US" sz="1400">
                <a:latin typeface="Segoe UI Emoji" panose="020B0502040204020203" charset="0"/>
                <a:cs typeface="Segoe UI Emoji" panose="020B0502040204020203" charset="0"/>
                <a:sym typeface="+mn-ea"/>
              </a:rPr>
              <a:t>đ</a:t>
            </a:r>
            <a:r>
              <a:rPr lang="en-US" altLang="en-US" sz="1400">
                <a:latin typeface="Segoe UI Emoji" panose="020B0502040204020203" charset="0"/>
                <a:cs typeface="Segoe UI Emoji" panose="020B0502040204020203" charset="0"/>
                <a:sym typeface="+mn-ea"/>
              </a:rPr>
              <a:t>ịnh mô hình, hạn chế overfitting.</a:t>
            </a:r>
            <a:endParaRPr lang="en-US" altLang="en-US" sz="1400">
              <a:latin typeface="Segoe UI Emoji" panose="020B0502040204020203" charset="0"/>
              <a:cs typeface="Segoe UI Emoji" panose="020B0502040204020203" charset="0"/>
              <a:sym typeface="+mn-ea"/>
            </a:endParaRPr>
          </a:p>
          <a:p>
            <a:pPr marL="285750" indent="-285750">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sym typeface="+mn-ea"/>
              </a:rPr>
              <a:t>Ví dụ: </a:t>
            </a:r>
            <a:r>
              <a:rPr lang="en-US" altLang="en-US" sz="1400" b="1">
                <a:latin typeface="Segoe UI Emoji" panose="020B0502040204020203" charset="0"/>
                <a:cs typeface="Segoe UI Emoji" panose="020B0502040204020203" charset="0"/>
                <a:sym typeface="+mn-ea"/>
              </a:rPr>
              <a:t>Random Forest, Extra Trees.</a:t>
            </a:r>
            <a:endParaRPr lang="en-US" altLang="en-US" sz="1400" b="1">
              <a:latin typeface="Segoe UI Emoji" panose="020B0502040204020203" charset="0"/>
              <a:cs typeface="Segoe UI Emoji" panose="020B0502040204020203" charset="0"/>
              <a:sym typeface="+mn-ea"/>
            </a:endParaRPr>
          </a:p>
        </p:txBody>
      </p:sp>
      <p:sp>
        <p:nvSpPr>
          <p:cNvPr id="7" name="Text Box 6"/>
          <p:cNvSpPr txBox="1"/>
          <p:nvPr/>
        </p:nvSpPr>
        <p:spPr>
          <a:xfrm>
            <a:off x="1337945" y="3900170"/>
            <a:ext cx="9909175" cy="1318895"/>
          </a:xfrm>
          <a:prstGeom prst="rect">
            <a:avLst/>
          </a:prstGeom>
        </p:spPr>
        <p:txBody>
          <a:bodyPr wrap="square">
            <a:noAutofit/>
          </a:bodyPr>
          <a:p>
            <a:pPr marL="285750" indent="-285750">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sym typeface="+mn-ea"/>
              </a:rPr>
              <a:t>Cách làm: train model theo chuỗi, mỗi model sau tập trung sửa lỗi của model tr</a:t>
            </a:r>
            <a:r>
              <a:rPr lang="en-US" altLang="en-US" sz="1400">
                <a:latin typeface="Segoe UI Emoji" panose="020B0502040204020203" charset="0"/>
                <a:cs typeface="Segoe UI Emoji" panose="020B0502040204020203" charset="0"/>
                <a:sym typeface="+mn-ea"/>
              </a:rPr>
              <a:t>ư</a:t>
            </a:r>
            <a:r>
              <a:rPr lang="en-US" altLang="en-US" sz="1400">
                <a:latin typeface="Segoe UI Emoji" panose="020B0502040204020203" charset="0"/>
                <a:cs typeface="Segoe UI Emoji" panose="020B0502040204020203" charset="0"/>
                <a:sym typeface="+mn-ea"/>
              </a:rPr>
              <a:t>ớc (t</a:t>
            </a:r>
            <a:r>
              <a:rPr lang="en-US" altLang="en-US" sz="1400">
                <a:latin typeface="Segoe UI Emoji" panose="020B0502040204020203" charset="0"/>
                <a:cs typeface="Segoe UI Emoji" panose="020B0502040204020203" charset="0"/>
                <a:sym typeface="+mn-ea"/>
              </a:rPr>
              <a:t>ă</a:t>
            </a:r>
            <a:r>
              <a:rPr lang="en-US" altLang="en-US" sz="1400">
                <a:latin typeface="Segoe UI Emoji" panose="020B0502040204020203" charset="0"/>
                <a:cs typeface="Segoe UI Emoji" panose="020B0502040204020203" charset="0"/>
                <a:sym typeface="+mn-ea"/>
              </a:rPr>
              <a:t>ng trọng số cho </a:t>
            </a:r>
            <a:r>
              <a:rPr lang="en-US" altLang="en-US" sz="1400">
                <a:latin typeface="Segoe UI Emoji" panose="020B0502040204020203" charset="0"/>
                <a:cs typeface="Segoe UI Emoji" panose="020B0502040204020203" charset="0"/>
                <a:sym typeface="+mn-ea"/>
              </a:rPr>
              <a:t>đ</a:t>
            </a:r>
            <a:r>
              <a:rPr lang="en-US" altLang="en-US" sz="1400">
                <a:latin typeface="Segoe UI Emoji" panose="020B0502040204020203" charset="0"/>
                <a:cs typeface="Segoe UI Emoji" panose="020B0502040204020203" charset="0"/>
                <a:sym typeface="+mn-ea"/>
              </a:rPr>
              <a:t>iểm bị dự </a:t>
            </a:r>
            <a:r>
              <a:rPr lang="en-US" altLang="en-US" sz="1400">
                <a:latin typeface="Segoe UI Emoji" panose="020B0502040204020203" charset="0"/>
                <a:cs typeface="Segoe UI Emoji" panose="020B0502040204020203" charset="0"/>
                <a:sym typeface="+mn-ea"/>
              </a:rPr>
              <a:t>đ</a:t>
            </a:r>
            <a:r>
              <a:rPr lang="en-US" altLang="en-US" sz="1400">
                <a:latin typeface="Segoe UI Emoji" panose="020B0502040204020203" charset="0"/>
                <a:cs typeface="Segoe UI Emoji" panose="020B0502040204020203" charset="0"/>
                <a:sym typeface="+mn-ea"/>
              </a:rPr>
              <a:t>oán sai / fit phần d</a:t>
            </a:r>
            <a:r>
              <a:rPr lang="en-US" altLang="en-US" sz="1400">
                <a:latin typeface="Segoe UI Emoji" panose="020B0502040204020203" charset="0"/>
                <a:cs typeface="Segoe UI Emoji" panose="020B0502040204020203" charset="0"/>
                <a:sym typeface="+mn-ea"/>
              </a:rPr>
              <a:t>ư</a:t>
            </a:r>
            <a:r>
              <a:rPr lang="en-US" altLang="en-US" sz="1400">
                <a:latin typeface="Segoe UI Emoji" panose="020B0502040204020203" charset="0"/>
                <a:cs typeface="Segoe UI Emoji" panose="020B0502040204020203" charset="0"/>
                <a:sym typeface="+mn-ea"/>
              </a:rPr>
              <a:t>).</a:t>
            </a:r>
            <a:endParaRPr lang="en-US" altLang="en-US" sz="1400">
              <a:latin typeface="Segoe UI Emoji" panose="020B0502040204020203" charset="0"/>
              <a:cs typeface="Segoe UI Emoji" panose="020B0502040204020203" charset="0"/>
              <a:sym typeface="+mn-ea"/>
            </a:endParaRPr>
          </a:p>
          <a:p>
            <a:pPr marL="285750" indent="-285750">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sym typeface="+mn-ea"/>
              </a:rPr>
              <a:t>Mục tiêu: giảm bias (và th</a:t>
            </a:r>
            <a:r>
              <a:rPr lang="en-US" altLang="en-US" sz="1400">
                <a:latin typeface="Segoe UI Emoji" panose="020B0502040204020203" charset="0"/>
                <a:cs typeface="Segoe UI Emoji" panose="020B0502040204020203" charset="0"/>
                <a:sym typeface="+mn-ea"/>
              </a:rPr>
              <a:t>ư</a:t>
            </a:r>
            <a:r>
              <a:rPr lang="en-US" altLang="en-US" sz="1400">
                <a:latin typeface="Segoe UI Emoji" panose="020B0502040204020203" charset="0"/>
                <a:cs typeface="Segoe UI Emoji" panose="020B0502040204020203" charset="0"/>
                <a:sym typeface="+mn-ea"/>
              </a:rPr>
              <a:t>ờng c</a:t>
            </a:r>
            <a:r>
              <a:rPr lang="en-US" altLang="en-US" sz="1400">
                <a:latin typeface="Segoe UI Emoji" panose="020B0502040204020203" charset="0"/>
                <a:cs typeface="Segoe UI Emoji" panose="020B0502040204020203" charset="0"/>
                <a:sym typeface="+mn-ea"/>
              </a:rPr>
              <a:t>ũ</a:t>
            </a:r>
            <a:r>
              <a:rPr lang="en-US" altLang="en-US" sz="1400">
                <a:latin typeface="Segoe UI Emoji" panose="020B0502040204020203" charset="0"/>
                <a:cs typeface="Segoe UI Emoji" panose="020B0502040204020203" charset="0"/>
                <a:sym typeface="+mn-ea"/>
              </a:rPr>
              <a:t>ng giảm lỗi tổng), </a:t>
            </a:r>
            <a:r>
              <a:rPr lang="en-US" altLang="en-US" sz="1400">
                <a:latin typeface="Segoe UI Emoji" panose="020B0502040204020203" charset="0"/>
                <a:cs typeface="Segoe UI Emoji" panose="020B0502040204020203" charset="0"/>
                <a:sym typeface="+mn-ea"/>
              </a:rPr>
              <a:t>đ</a:t>
            </a:r>
            <a:r>
              <a:rPr lang="en-US" altLang="en-US" sz="1400">
                <a:latin typeface="Segoe UI Emoji" panose="020B0502040204020203" charset="0"/>
                <a:cs typeface="Segoe UI Emoji" panose="020B0502040204020203" charset="0"/>
                <a:sym typeface="+mn-ea"/>
              </a:rPr>
              <a:t>ạt </a:t>
            </a:r>
            <a:r>
              <a:rPr lang="en-US" altLang="en-US" sz="1400">
                <a:latin typeface="Segoe UI Emoji" panose="020B0502040204020203" charset="0"/>
                <a:cs typeface="Segoe UI Emoji" panose="020B0502040204020203" charset="0"/>
                <a:sym typeface="+mn-ea"/>
              </a:rPr>
              <a:t>đ</a:t>
            </a:r>
            <a:r>
              <a:rPr lang="en-US" altLang="en-US" sz="1400">
                <a:latin typeface="Segoe UI Emoji" panose="020B0502040204020203" charset="0"/>
                <a:cs typeface="Segoe UI Emoji" panose="020B0502040204020203" charset="0"/>
                <a:sym typeface="+mn-ea"/>
              </a:rPr>
              <a:t>ộ chính xác cao.</a:t>
            </a:r>
            <a:endParaRPr lang="en-US" altLang="en-US" sz="1400">
              <a:latin typeface="Segoe UI Emoji" panose="020B0502040204020203" charset="0"/>
              <a:cs typeface="Segoe UI Emoji" panose="020B0502040204020203" charset="0"/>
              <a:sym typeface="+mn-ea"/>
            </a:endParaRPr>
          </a:p>
          <a:p>
            <a:pPr marL="285750" indent="-285750">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sym typeface="+mn-ea"/>
              </a:rPr>
              <a:t>Ví dụ: </a:t>
            </a:r>
            <a:r>
              <a:rPr lang="en-US" altLang="en-US" sz="1400" b="1">
                <a:latin typeface="Segoe UI Emoji" panose="020B0502040204020203" charset="0"/>
                <a:cs typeface="Segoe UI Emoji" panose="020B0502040204020203" charset="0"/>
                <a:sym typeface="+mn-ea"/>
              </a:rPr>
              <a:t>AdaBoost, Gradient Boosting, XGBoost, LightGBM, HistGB</a:t>
            </a:r>
            <a:r>
              <a:rPr lang="en-US" altLang="en-US" sz="1400">
                <a:latin typeface="Segoe UI Emoji" panose="020B0502040204020203" charset="0"/>
                <a:cs typeface="Segoe UI Emoji" panose="020B0502040204020203" charset="0"/>
                <a:sym typeface="+mn-ea"/>
              </a:rPr>
              <a:t>.</a:t>
            </a:r>
            <a:endParaRPr lang="en-US" altLang="en-US" sz="1400">
              <a:latin typeface="Segoe UI Emoji" panose="020B0502040204020203" charset="0"/>
              <a:cs typeface="Segoe UI Emoji" panose="020B0502040204020203" charset="0"/>
              <a:sym typeface="+mn-ea"/>
            </a:endParaRPr>
          </a:p>
        </p:txBody>
      </p:sp>
      <p:sp>
        <p:nvSpPr>
          <p:cNvPr id="5" name="Text Box 4"/>
          <p:cNvSpPr txBox="1"/>
          <p:nvPr/>
        </p:nvSpPr>
        <p:spPr>
          <a:xfrm>
            <a:off x="9504680" y="5792470"/>
            <a:ext cx="4064000" cy="368300"/>
          </a:xfrm>
          <a:prstGeom prst="rect">
            <a:avLst/>
          </a:prstGeom>
          <a:noFill/>
        </p:spPr>
        <p:txBody>
          <a:bodyPr wrap="square" rtlCol="0">
            <a:spAutoFit/>
          </a:bodyPr>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37565" y="675005"/>
            <a:ext cx="598614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Bagging Algorithms</a:t>
            </a:r>
            <a:endParaRPr lang="en-US" altLang="en-US" sz="4000">
              <a:latin typeface="Segoe UI Variable Text Semibold" charset="0"/>
              <a:cs typeface="Segoe UI Variable Text Semibold" charset="0"/>
            </a:endParaRPr>
          </a:p>
        </p:txBody>
      </p:sp>
      <p:pic>
        <p:nvPicPr>
          <p:cNvPr id="2" name="Picture 1"/>
          <p:cNvPicPr>
            <a:picLocks noChangeAspect="1"/>
          </p:cNvPicPr>
          <p:nvPr/>
        </p:nvPicPr>
        <p:blipFill>
          <a:blip r:embed="rId1"/>
          <a:stretch>
            <a:fillRect/>
          </a:stretch>
        </p:blipFill>
        <p:spPr>
          <a:xfrm>
            <a:off x="6864350" y="611505"/>
            <a:ext cx="4319270" cy="2662555"/>
          </a:xfrm>
          <a:prstGeom prst="rect">
            <a:avLst/>
          </a:prstGeom>
        </p:spPr>
      </p:pic>
      <p:pic>
        <p:nvPicPr>
          <p:cNvPr id="3" name="Picture 2"/>
          <p:cNvPicPr>
            <a:picLocks noChangeAspect="1"/>
          </p:cNvPicPr>
          <p:nvPr/>
        </p:nvPicPr>
        <p:blipFill>
          <a:blip r:embed="rId2"/>
          <a:stretch>
            <a:fillRect/>
          </a:stretch>
        </p:blipFill>
        <p:spPr>
          <a:xfrm>
            <a:off x="7112635" y="3546475"/>
            <a:ext cx="4594225" cy="3134360"/>
          </a:xfrm>
          <a:prstGeom prst="rect">
            <a:avLst/>
          </a:prstGeom>
        </p:spPr>
      </p:pic>
      <p:sp>
        <p:nvSpPr>
          <p:cNvPr id="6" name="Text Box 5"/>
          <p:cNvSpPr txBox="1"/>
          <p:nvPr/>
        </p:nvSpPr>
        <p:spPr>
          <a:xfrm>
            <a:off x="662940" y="1526540"/>
            <a:ext cx="6335395" cy="1318895"/>
          </a:xfrm>
          <a:prstGeom prst="rect">
            <a:avLst/>
          </a:prstGeom>
        </p:spPr>
        <p:txBody>
          <a:bodyPr wrap="square">
            <a:noAutofit/>
          </a:bodyPr>
          <a:p>
            <a:pPr indent="0">
              <a:lnSpc>
                <a:spcPct val="150000"/>
              </a:lnSpc>
              <a:buNone/>
            </a:pPr>
            <a:r>
              <a:rPr lang="en-US" altLang="en-US" sz="1400">
                <a:latin typeface="Segoe UI Emoji" panose="020B0502040204020203" charset="0"/>
                <a:cs typeface="Segoe UI Emoji" panose="020B0502040204020203" charset="0"/>
                <a:sym typeface="+mn-ea"/>
              </a:rPr>
              <a:t>Ensemble Learning là một ph</a:t>
            </a:r>
            <a:r>
              <a:rPr lang="en-US" altLang="en-US" sz="1400">
                <a:latin typeface="Segoe UI Emoji" panose="020B0502040204020203" charset="0"/>
                <a:cs typeface="Segoe UI Emoji" panose="020B0502040204020203" charset="0"/>
                <a:sym typeface="+mn-ea"/>
              </a:rPr>
              <a:t>ư</a:t>
            </a:r>
            <a:r>
              <a:rPr lang="en-US" altLang="en-US" sz="1400">
                <a:latin typeface="Segoe UI Emoji" panose="020B0502040204020203" charset="0"/>
                <a:cs typeface="Segoe UI Emoji" panose="020B0502040204020203" charset="0"/>
                <a:sym typeface="+mn-ea"/>
              </a:rPr>
              <a:t>ơng pháp học máy mạnh mẽ dựa trên nguyên l</a:t>
            </a:r>
            <a:r>
              <a:rPr lang="en-US" altLang="en-US" sz="1400">
                <a:latin typeface="Segoe UI Emoji" panose="020B0502040204020203" charset="0"/>
                <a:cs typeface="Segoe UI Emoji" panose="020B0502040204020203" charset="0"/>
                <a:sym typeface="+mn-ea"/>
              </a:rPr>
              <a:t>ý</a:t>
            </a:r>
            <a:r>
              <a:rPr lang="en-US" altLang="en-US" sz="1400">
                <a:latin typeface="Segoe UI Emoji" panose="020B0502040204020203" charset="0"/>
                <a:cs typeface="Segoe UI Emoji" panose="020B0502040204020203" charset="0"/>
                <a:sym typeface="+mn-ea"/>
              </a:rPr>
              <a:t> kết hợp nhiều mô hình (</a:t>
            </a:r>
            <a:r>
              <a:rPr lang="en-US" altLang="en-US" sz="1400">
                <a:latin typeface="Segoe UI Emoji" panose="020B0502040204020203" charset="0"/>
                <a:cs typeface="Segoe UI Emoji" panose="020B0502040204020203" charset="0"/>
                <a:sym typeface="+mn-ea"/>
              </a:rPr>
              <a:t>đư</a:t>
            </a:r>
            <a:r>
              <a:rPr lang="en-US" altLang="en-US" sz="1400">
                <a:latin typeface="Segoe UI Emoji" panose="020B0502040204020203" charset="0"/>
                <a:cs typeface="Segoe UI Emoji" panose="020B0502040204020203" charset="0"/>
                <a:sym typeface="+mn-ea"/>
              </a:rPr>
              <a:t>ợc gọi là base learners) </a:t>
            </a:r>
            <a:r>
              <a:rPr lang="en-US" altLang="en-US" sz="1400">
                <a:latin typeface="Segoe UI Emoji" panose="020B0502040204020203" charset="0"/>
                <a:cs typeface="Segoe UI Emoji" panose="020B0502040204020203" charset="0"/>
                <a:sym typeface="+mn-ea"/>
              </a:rPr>
              <a:t>đ</a:t>
            </a:r>
            <a:r>
              <a:rPr lang="en-US" altLang="en-US" sz="1400">
                <a:latin typeface="Segoe UI Emoji" panose="020B0502040204020203" charset="0"/>
                <a:cs typeface="Segoe UI Emoji" panose="020B0502040204020203" charset="0"/>
                <a:sym typeface="+mn-ea"/>
              </a:rPr>
              <a:t>ể tạo ra một mô hình tổng hợp có khả n</a:t>
            </a:r>
            <a:r>
              <a:rPr lang="en-US" altLang="en-US" sz="1400">
                <a:latin typeface="Segoe UI Emoji" panose="020B0502040204020203" charset="0"/>
                <a:cs typeface="Segoe UI Emoji" panose="020B0502040204020203" charset="0"/>
                <a:sym typeface="+mn-ea"/>
              </a:rPr>
              <a:t>ă</a:t>
            </a:r>
            <a:r>
              <a:rPr lang="en-US" altLang="en-US" sz="1400">
                <a:latin typeface="Segoe UI Emoji" panose="020B0502040204020203" charset="0"/>
                <a:cs typeface="Segoe UI Emoji" panose="020B0502040204020203" charset="0"/>
                <a:sym typeface="+mn-ea"/>
              </a:rPr>
              <a:t>ng dự </a:t>
            </a:r>
            <a:r>
              <a:rPr lang="en-US" altLang="en-US" sz="1400">
                <a:latin typeface="Segoe UI Emoji" panose="020B0502040204020203" charset="0"/>
                <a:cs typeface="Segoe UI Emoji" panose="020B0502040204020203" charset="0"/>
                <a:sym typeface="+mn-ea"/>
              </a:rPr>
              <a:t>đ</a:t>
            </a:r>
            <a:r>
              <a:rPr lang="en-US" altLang="en-US" sz="1400">
                <a:latin typeface="Segoe UI Emoji" panose="020B0502040204020203" charset="0"/>
                <a:cs typeface="Segoe UI Emoji" panose="020B0502040204020203" charset="0"/>
                <a:sym typeface="+mn-ea"/>
              </a:rPr>
              <a:t>oán chính xác hơn.</a:t>
            </a:r>
            <a:endParaRPr lang="en-US" altLang="en-US" sz="1400">
              <a:latin typeface="Segoe UI Emoji" panose="020B0502040204020203" charset="0"/>
              <a:cs typeface="Segoe UI Emoji" panose="020B0502040204020203" charset="0"/>
              <a:sym typeface="+mn-ea"/>
            </a:endParaRPr>
          </a:p>
        </p:txBody>
      </p:sp>
      <p:pic>
        <p:nvPicPr>
          <p:cNvPr id="11" name="Picture 10"/>
          <p:cNvPicPr>
            <a:picLocks noChangeAspect="1"/>
          </p:cNvPicPr>
          <p:nvPr/>
        </p:nvPicPr>
        <p:blipFill>
          <a:blip r:embed="rId3"/>
          <a:stretch>
            <a:fillRect/>
          </a:stretch>
        </p:blipFill>
        <p:spPr>
          <a:xfrm>
            <a:off x="896620" y="2727325"/>
            <a:ext cx="5774690" cy="36372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37565" y="675005"/>
            <a:ext cx="598614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Boosting Algorithms</a:t>
            </a:r>
            <a:endParaRPr lang="en-US" altLang="en-US" sz="4000">
              <a:latin typeface="Segoe UI Variable Text Semibold" charset="0"/>
              <a:cs typeface="Segoe UI Variable Text Semibold" charset="0"/>
            </a:endParaRPr>
          </a:p>
        </p:txBody>
      </p:sp>
      <p:pic>
        <p:nvPicPr>
          <p:cNvPr id="6" name="Picture 5"/>
          <p:cNvPicPr>
            <a:picLocks noChangeAspect="1"/>
          </p:cNvPicPr>
          <p:nvPr/>
        </p:nvPicPr>
        <p:blipFill>
          <a:blip r:embed="rId1"/>
          <a:stretch>
            <a:fillRect/>
          </a:stretch>
        </p:blipFill>
        <p:spPr>
          <a:xfrm>
            <a:off x="7388860" y="2386965"/>
            <a:ext cx="4233545" cy="2813050"/>
          </a:xfrm>
          <a:prstGeom prst="rect">
            <a:avLst/>
          </a:prstGeom>
        </p:spPr>
      </p:pic>
      <p:sp>
        <p:nvSpPr>
          <p:cNvPr id="8" name="Text Box 7"/>
          <p:cNvSpPr txBox="1"/>
          <p:nvPr/>
        </p:nvSpPr>
        <p:spPr>
          <a:xfrm>
            <a:off x="662940" y="1526540"/>
            <a:ext cx="6646545" cy="3058160"/>
          </a:xfrm>
          <a:prstGeom prst="rect">
            <a:avLst/>
          </a:prstGeom>
        </p:spPr>
        <p:txBody>
          <a:bodyPr wrap="square">
            <a:noAutofit/>
          </a:bodyPr>
          <a:p>
            <a:pPr marL="285750" indent="-285750">
              <a:lnSpc>
                <a:spcPct val="150000"/>
              </a:lnSpc>
              <a:buFont typeface="Arial" panose="020B0604020202020204" pitchFamily="34" charset="0"/>
              <a:buChar char="•"/>
            </a:pPr>
            <a:r>
              <a:rPr lang="en-US" altLang="en-US" sz="1600">
                <a:latin typeface="Segoe UI Emoji" panose="020B0502040204020203" charset="0"/>
                <a:cs typeface="Segoe UI Emoji" panose="020B0502040204020203" charset="0"/>
                <a:sym typeface="+mn-ea"/>
              </a:rPr>
              <a:t>Boosting là một kỹ thuật ensemble kết hợp nhiều mô hình yếu </a:t>
            </a:r>
            <a:r>
              <a:rPr lang="en-US" altLang="en-US" sz="1600">
                <a:latin typeface="Segoe UI Emoji" panose="020B0502040204020203" charset="0"/>
                <a:cs typeface="Segoe UI Emoji" panose="020B0502040204020203" charset="0"/>
                <a:sym typeface="+mn-ea"/>
              </a:rPr>
              <a:t>đư</a:t>
            </a:r>
            <a:r>
              <a:rPr lang="en-US" altLang="en-US" sz="1600">
                <a:latin typeface="Segoe UI Emoji" panose="020B0502040204020203" charset="0"/>
                <a:cs typeface="Segoe UI Emoji" panose="020B0502040204020203" charset="0"/>
                <a:sym typeface="+mn-ea"/>
              </a:rPr>
              <a:t>ợc huấn luyện theo chuỗi tuần tự </a:t>
            </a:r>
            <a:r>
              <a:rPr lang="en-US" altLang="en-US" sz="1600">
                <a:latin typeface="Segoe UI Emoji" panose="020B0502040204020203" charset="0"/>
                <a:cs typeface="Segoe UI Emoji" panose="020B0502040204020203" charset="0"/>
                <a:sym typeface="+mn-ea"/>
              </a:rPr>
              <a:t>đ</a:t>
            </a:r>
            <a:r>
              <a:rPr lang="en-US" altLang="en-US" sz="1600">
                <a:latin typeface="Segoe UI Emoji" panose="020B0502040204020203" charset="0"/>
                <a:cs typeface="Segoe UI Emoji" panose="020B0502040204020203" charset="0"/>
                <a:sym typeface="+mn-ea"/>
              </a:rPr>
              <a:t>ể tạo ra mô hình mạnh.</a:t>
            </a:r>
            <a:endParaRPr lang="en-US" altLang="en-US" sz="1600">
              <a:latin typeface="Segoe UI Emoji" panose="020B0502040204020203" charset="0"/>
              <a:cs typeface="Segoe UI Emoji" panose="020B0502040204020203" charset="0"/>
              <a:sym typeface="+mn-ea"/>
            </a:endParaRPr>
          </a:p>
          <a:p>
            <a:pPr marL="285750" indent="-285750">
              <a:lnSpc>
                <a:spcPct val="150000"/>
              </a:lnSpc>
              <a:buFont typeface="Arial" panose="020B0604020202020204" pitchFamily="34" charset="0"/>
              <a:buChar char="•"/>
            </a:pPr>
            <a:endParaRPr lang="en-US" altLang="en-US" sz="1600">
              <a:latin typeface="Segoe UI Emoji" panose="020B0502040204020203" charset="0"/>
              <a:cs typeface="Segoe UI Emoji" panose="020B0502040204020203" charset="0"/>
              <a:sym typeface="+mn-ea"/>
            </a:endParaRPr>
          </a:p>
          <a:p>
            <a:pPr marL="285750" indent="-285750">
              <a:lnSpc>
                <a:spcPct val="150000"/>
              </a:lnSpc>
              <a:buFont typeface="Arial" panose="020B0604020202020204" pitchFamily="34" charset="0"/>
              <a:buChar char="•"/>
            </a:pPr>
            <a:r>
              <a:rPr lang="en-US" altLang="en-US" sz="1600">
                <a:latin typeface="Segoe UI Emoji" panose="020B0502040204020203" charset="0"/>
                <a:cs typeface="Segoe UI Emoji" panose="020B0502040204020203" charset="0"/>
                <a:sym typeface="+mn-ea"/>
              </a:rPr>
              <a:t>Mỗi mô hình mới </a:t>
            </a:r>
            <a:r>
              <a:rPr lang="en-US" altLang="en-US" sz="1600">
                <a:latin typeface="Segoe UI Emoji" panose="020B0502040204020203" charset="0"/>
                <a:cs typeface="Segoe UI Emoji" panose="020B0502040204020203" charset="0"/>
                <a:sym typeface="+mn-ea"/>
              </a:rPr>
              <a:t>đư</a:t>
            </a:r>
            <a:r>
              <a:rPr lang="en-US" altLang="en-US" sz="1600">
                <a:latin typeface="Segoe UI Emoji" panose="020B0502040204020203" charset="0"/>
                <a:cs typeface="Segoe UI Emoji" panose="020B0502040204020203" charset="0"/>
                <a:sym typeface="+mn-ea"/>
              </a:rPr>
              <a:t>ợc thêm vào </a:t>
            </a:r>
            <a:r>
              <a:rPr lang="en-US" altLang="en-US" sz="1600">
                <a:latin typeface="Segoe UI Emoji" panose="020B0502040204020203" charset="0"/>
                <a:cs typeface="Segoe UI Emoji" panose="020B0502040204020203" charset="0"/>
                <a:sym typeface="+mn-ea"/>
              </a:rPr>
              <a:t>đ</a:t>
            </a:r>
            <a:r>
              <a:rPr lang="en-US" altLang="en-US" sz="1600">
                <a:latin typeface="Segoe UI Emoji" panose="020B0502040204020203" charset="0"/>
                <a:cs typeface="Segoe UI Emoji" panose="020B0502040204020203" charset="0"/>
                <a:sym typeface="+mn-ea"/>
              </a:rPr>
              <a:t>ể sửa lỗi của mô hình tr</a:t>
            </a:r>
            <a:r>
              <a:rPr lang="en-US" altLang="en-US" sz="1600">
                <a:latin typeface="Segoe UI Emoji" panose="020B0502040204020203" charset="0"/>
                <a:cs typeface="Segoe UI Emoji" panose="020B0502040204020203" charset="0"/>
                <a:sym typeface="+mn-ea"/>
              </a:rPr>
              <a:t>ư</a:t>
            </a:r>
            <a:r>
              <a:rPr lang="en-US" altLang="en-US" sz="1600">
                <a:latin typeface="Segoe UI Emoji" panose="020B0502040204020203" charset="0"/>
                <a:cs typeface="Segoe UI Emoji" panose="020B0502040204020203" charset="0"/>
                <a:sym typeface="+mn-ea"/>
              </a:rPr>
              <a:t>ớc (tập trung vào mẫu khó hoặc tối </a:t>
            </a:r>
            <a:r>
              <a:rPr lang="en-US" altLang="en-US" sz="1600">
                <a:latin typeface="Segoe UI Emoji" panose="020B0502040204020203" charset="0"/>
                <a:cs typeface="Segoe UI Emoji" panose="020B0502040204020203" charset="0"/>
                <a:sym typeface="+mn-ea"/>
              </a:rPr>
              <a:t>ư</a:t>
            </a:r>
            <a:r>
              <a:rPr lang="en-US" altLang="en-US" sz="1600">
                <a:latin typeface="Segoe UI Emoji" panose="020B0502040204020203" charset="0"/>
                <a:cs typeface="Segoe UI Emoji" panose="020B0502040204020203" charset="0"/>
                <a:sym typeface="+mn-ea"/>
              </a:rPr>
              <a:t>u trực tiếp hàm mất mát/gradient), nên th</a:t>
            </a:r>
            <a:r>
              <a:rPr lang="en-US" altLang="en-US" sz="1600">
                <a:latin typeface="Segoe UI Emoji" panose="020B0502040204020203" charset="0"/>
                <a:cs typeface="Segoe UI Emoji" panose="020B0502040204020203" charset="0"/>
                <a:sym typeface="+mn-ea"/>
              </a:rPr>
              <a:t>ư</a:t>
            </a:r>
            <a:r>
              <a:rPr lang="en-US" altLang="en-US" sz="1600">
                <a:latin typeface="Segoe UI Emoji" panose="020B0502040204020203" charset="0"/>
                <a:cs typeface="Segoe UI Emoji" panose="020B0502040204020203" charset="0"/>
                <a:sym typeface="+mn-ea"/>
              </a:rPr>
              <a:t>ờng cho hiệu quả cao; ví dụ: AdaBoost, Gradient Boosting, XGBoost, LightGBM, CatBoost.</a:t>
            </a:r>
            <a:endParaRPr lang="en-US" altLang="en-US" sz="1600">
              <a:latin typeface="Segoe UI Emoji" panose="020B0502040204020203" charset="0"/>
              <a:cs typeface="Segoe UI Emoji" panose="020B0502040204020203" charset="0"/>
              <a:sym typeface="+mn-ea"/>
            </a:endParaRPr>
          </a:p>
        </p:txBody>
      </p:sp>
      <p:sp>
        <p:nvSpPr>
          <p:cNvPr id="9" name="Text Box 8"/>
          <p:cNvSpPr txBox="1"/>
          <p:nvPr/>
        </p:nvSpPr>
        <p:spPr>
          <a:xfrm>
            <a:off x="662940" y="4742815"/>
            <a:ext cx="6646545" cy="1318895"/>
          </a:xfrm>
          <a:prstGeom prst="rect">
            <a:avLst/>
          </a:prstGeom>
        </p:spPr>
        <p:txBody>
          <a:bodyPr wrap="square">
            <a:noAutofit/>
          </a:bodyPr>
          <a:p>
            <a:pPr indent="0">
              <a:lnSpc>
                <a:spcPct val="150000"/>
              </a:lnSpc>
              <a:buFont typeface="Arial" panose="020B0604020202020204" pitchFamily="34" charset="0"/>
              <a:buNone/>
            </a:pPr>
            <a:r>
              <a:rPr lang="en-US" altLang="en-US" sz="1200" b="1">
                <a:latin typeface="Segoe UI Emoji" panose="020B0502040204020203" charset="0"/>
                <a:cs typeface="Segoe UI Emoji" panose="020B0502040204020203" charset="0"/>
                <a:sym typeface="+mn-ea"/>
              </a:rPr>
              <a:t>Ý</a:t>
            </a:r>
            <a:r>
              <a:rPr lang="en-US" altLang="en-US" sz="1200" b="1">
                <a:latin typeface="Segoe UI Emoji" panose="020B0502040204020203" charset="0"/>
                <a:cs typeface="Segoe UI Emoji" panose="020B0502040204020203" charset="0"/>
                <a:sym typeface="+mn-ea"/>
              </a:rPr>
              <a:t> t</a:t>
            </a:r>
            <a:r>
              <a:rPr lang="en-US" altLang="en-US" sz="1200" b="1">
                <a:latin typeface="Segoe UI Emoji" panose="020B0502040204020203" charset="0"/>
                <a:cs typeface="Segoe UI Emoji" panose="020B0502040204020203" charset="0"/>
                <a:sym typeface="+mn-ea"/>
              </a:rPr>
              <a:t>ư</a:t>
            </a:r>
            <a:r>
              <a:rPr lang="en-US" altLang="en-US" sz="1200" b="1">
                <a:latin typeface="Segoe UI Emoji" panose="020B0502040204020203" charset="0"/>
                <a:cs typeface="Segoe UI Emoji" panose="020B0502040204020203" charset="0"/>
                <a:sym typeface="+mn-ea"/>
              </a:rPr>
              <a:t>ởng chính của Gradient Boosting dựa trên hai nguyên tắc:</a:t>
            </a:r>
            <a:endParaRPr lang="en-US" altLang="en-US" sz="1200" b="1">
              <a:latin typeface="Segoe UI Emoji" panose="020B0502040204020203" charset="0"/>
              <a:cs typeface="Segoe UI Emoji" panose="020B0502040204020203" charset="0"/>
              <a:sym typeface="+mn-ea"/>
            </a:endParaRPr>
          </a:p>
          <a:p>
            <a:pPr marL="285750" indent="-285750">
              <a:lnSpc>
                <a:spcPct val="150000"/>
              </a:lnSpc>
              <a:buFont typeface="Arial" panose="020B0604020202020204" pitchFamily="34" charset="0"/>
              <a:buChar char="•"/>
            </a:pPr>
            <a:r>
              <a:rPr lang="en-US" altLang="en-US" sz="1200">
                <a:latin typeface="Segoe UI Emoji" panose="020B0502040204020203" charset="0"/>
                <a:cs typeface="Segoe UI Emoji" panose="020B0502040204020203" charset="0"/>
                <a:sym typeface="+mn-ea"/>
              </a:rPr>
              <a:t>Boosting: Xây dựng mô hình mạnh từ việc kết hợp nhiều mô hình yếu</a:t>
            </a:r>
            <a:endParaRPr lang="en-US" altLang="en-US" sz="1200">
              <a:latin typeface="Segoe UI Emoji" panose="020B0502040204020203" charset="0"/>
              <a:cs typeface="Segoe UI Emoji" panose="020B0502040204020203" charset="0"/>
              <a:sym typeface="+mn-ea"/>
            </a:endParaRPr>
          </a:p>
          <a:p>
            <a:pPr marL="285750" indent="-285750">
              <a:lnSpc>
                <a:spcPct val="150000"/>
              </a:lnSpc>
              <a:buFont typeface="Arial" panose="020B0604020202020204" pitchFamily="34" charset="0"/>
              <a:buChar char="•"/>
            </a:pPr>
            <a:r>
              <a:rPr lang="en-US" altLang="en-US" sz="1200">
                <a:latin typeface="Segoe UI Emoji" panose="020B0502040204020203" charset="0"/>
                <a:cs typeface="Segoe UI Emoji" panose="020B0502040204020203" charset="0"/>
                <a:sym typeface="+mn-ea"/>
              </a:rPr>
              <a:t>Gradient Descent: Sử dụng gradient descent trong không gian hàm </a:t>
            </a:r>
            <a:r>
              <a:rPr lang="en-US" altLang="en-US" sz="1200">
                <a:latin typeface="Segoe UI Emoji" panose="020B0502040204020203" charset="0"/>
                <a:cs typeface="Segoe UI Emoji" panose="020B0502040204020203" charset="0"/>
                <a:sym typeface="+mn-ea"/>
              </a:rPr>
              <a:t>đ</a:t>
            </a:r>
            <a:r>
              <a:rPr lang="en-US" altLang="en-US" sz="1200">
                <a:latin typeface="Segoe UI Emoji" panose="020B0502040204020203" charset="0"/>
                <a:cs typeface="Segoe UI Emoji" panose="020B0502040204020203" charset="0"/>
                <a:sym typeface="+mn-ea"/>
              </a:rPr>
              <a:t>ể tối </a:t>
            </a:r>
            <a:r>
              <a:rPr lang="en-US" altLang="en-US" sz="1200">
                <a:latin typeface="Segoe UI Emoji" panose="020B0502040204020203" charset="0"/>
                <a:cs typeface="Segoe UI Emoji" panose="020B0502040204020203" charset="0"/>
                <a:sym typeface="+mn-ea"/>
              </a:rPr>
              <a:t>ư</a:t>
            </a:r>
            <a:r>
              <a:rPr lang="en-US" altLang="en-US" sz="1200">
                <a:latin typeface="Segoe UI Emoji" panose="020B0502040204020203" charset="0"/>
                <a:cs typeface="Segoe UI Emoji" panose="020B0502040204020203" charset="0"/>
                <a:sym typeface="+mn-ea"/>
              </a:rPr>
              <a:t>u hóa hàm mất mát</a:t>
            </a:r>
            <a:endParaRPr lang="en-US" altLang="en-US" sz="1200">
              <a:latin typeface="Segoe UI Emoji" panose="020B0502040204020203" charset="0"/>
              <a:cs typeface="Segoe UI Emoji" panose="020B0502040204020203"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416040" y="455930"/>
            <a:ext cx="4965065" cy="4291965"/>
          </a:xfrm>
          <a:prstGeom prst="rect">
            <a:avLst/>
          </a:prstGeom>
        </p:spPr>
      </p:pic>
      <p:pic>
        <p:nvPicPr>
          <p:cNvPr id="5" name="Picture 4"/>
          <p:cNvPicPr>
            <a:picLocks noChangeAspect="1"/>
          </p:cNvPicPr>
          <p:nvPr/>
        </p:nvPicPr>
        <p:blipFill>
          <a:blip r:embed="rId2"/>
          <a:stretch>
            <a:fillRect/>
          </a:stretch>
        </p:blipFill>
        <p:spPr>
          <a:xfrm>
            <a:off x="564515" y="455930"/>
            <a:ext cx="5452745" cy="4351655"/>
          </a:xfrm>
          <a:prstGeom prst="rect">
            <a:avLst/>
          </a:prstGeom>
        </p:spPr>
      </p:pic>
      <p:pic>
        <p:nvPicPr>
          <p:cNvPr id="4" name="Picture 3"/>
          <p:cNvPicPr>
            <a:picLocks noChangeAspect="1"/>
          </p:cNvPicPr>
          <p:nvPr/>
        </p:nvPicPr>
        <p:blipFill>
          <a:blip r:embed="rId3"/>
          <a:stretch>
            <a:fillRect/>
          </a:stretch>
        </p:blipFill>
        <p:spPr>
          <a:xfrm>
            <a:off x="3468370" y="4799965"/>
            <a:ext cx="5254625" cy="20580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10565" y="548005"/>
            <a:ext cx="770445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Classification Evaluation Metrics</a:t>
            </a:r>
            <a:endParaRPr lang="en-US" altLang="en-US" sz="4000">
              <a:latin typeface="Segoe UI Variable Text Semibold" charset="0"/>
              <a:cs typeface="Segoe UI Variable Text Semibold" charset="0"/>
            </a:endParaRPr>
          </a:p>
        </p:txBody>
      </p:sp>
      <p:pic>
        <p:nvPicPr>
          <p:cNvPr id="4" name="Picture 3"/>
          <p:cNvPicPr>
            <a:picLocks noChangeAspect="1"/>
          </p:cNvPicPr>
          <p:nvPr/>
        </p:nvPicPr>
        <p:blipFill>
          <a:blip r:embed="rId1"/>
          <a:srcRect t="6667"/>
          <a:stretch>
            <a:fillRect/>
          </a:stretch>
        </p:blipFill>
        <p:spPr>
          <a:xfrm>
            <a:off x="7329805" y="2028825"/>
            <a:ext cx="3820160" cy="2800350"/>
          </a:xfrm>
          <a:prstGeom prst="rect">
            <a:avLst/>
          </a:prstGeom>
        </p:spPr>
      </p:pic>
      <p:sp>
        <p:nvSpPr>
          <p:cNvPr id="5" name="Text Box 4"/>
          <p:cNvSpPr txBox="1"/>
          <p:nvPr/>
        </p:nvSpPr>
        <p:spPr>
          <a:xfrm>
            <a:off x="889000" y="2028825"/>
            <a:ext cx="4921250" cy="460375"/>
          </a:xfrm>
          <a:prstGeom prst="rect">
            <a:avLst/>
          </a:prstGeom>
          <a:noFill/>
        </p:spPr>
        <p:txBody>
          <a:bodyPr wrap="square" rtlCol="0">
            <a:spAutoFit/>
          </a:bodyPr>
          <a:p>
            <a:r>
              <a:rPr lang="en-US" altLang="en-US" sz="2400" b="1">
                <a:latin typeface="Segoe UI Variable Text Semibold" charset="0"/>
                <a:cs typeface="Segoe UI Variable Text Semibold" charset="0"/>
              </a:rPr>
              <a:t>Confusion Matrix (TP, FP, TN, FN)</a:t>
            </a:r>
            <a:endParaRPr lang="en-US" altLang="en-US" sz="2400" b="1">
              <a:latin typeface="Segoe UI Variable Text Semibold" charset="0"/>
              <a:cs typeface="Segoe UI Variable Text Semibold" charset="0"/>
            </a:endParaRPr>
          </a:p>
        </p:txBody>
      </p:sp>
      <p:sp>
        <p:nvSpPr>
          <p:cNvPr id="7" name="Text Box 6"/>
          <p:cNvSpPr txBox="1"/>
          <p:nvPr/>
        </p:nvSpPr>
        <p:spPr>
          <a:xfrm>
            <a:off x="889000" y="2578100"/>
            <a:ext cx="5981700" cy="2999740"/>
          </a:xfrm>
          <a:prstGeom prst="rect">
            <a:avLst/>
          </a:prstGeom>
          <a:noFill/>
        </p:spPr>
        <p:txBody>
          <a:bodyPr wrap="square" rtlCol="0">
            <a:spAutoFit/>
          </a:bodyPr>
          <a:p>
            <a:pPr>
              <a:lnSpc>
                <a:spcPct val="150000"/>
              </a:lnSpc>
            </a:pPr>
            <a:r>
              <a:rPr lang="en-US" altLang="en-US" sz="1400">
                <a:latin typeface="Segoe UI Emoji" panose="020B0502040204020203" charset="0"/>
                <a:cs typeface="Segoe UI Emoji" panose="020B0502040204020203" charset="0"/>
              </a:rPr>
              <a:t>Khái niệm. Ma trận nhầm lẫn (confusion matrix) là bảng 2×2 tóm tắt kết quả phân loại bằng cách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ếm số dự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oán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úng/sai theo từng lớp.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ây là nền tảng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ể suy ra hầu hết các chỉ số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ánh giá.</a:t>
            </a:r>
            <a:endParaRPr lang="en-US" altLang="en-US" sz="1400">
              <a:latin typeface="Segoe UI Emoji" panose="020B0502040204020203" charset="0"/>
              <a:cs typeface="Segoe UI Emoji" panose="020B0502040204020203" charset="0"/>
            </a:endParaRPr>
          </a:p>
          <a:p>
            <a:pPr marL="742950" lvl="1" indent="-285750">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rPr>
              <a:t>TP (True Positive): dự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oán có bệnh và thực tế có bệnh</a:t>
            </a:r>
            <a:endParaRPr lang="en-US" altLang="en-US" sz="1400">
              <a:latin typeface="Segoe UI Emoji" panose="020B0502040204020203" charset="0"/>
              <a:cs typeface="Segoe UI Emoji" panose="020B0502040204020203" charset="0"/>
            </a:endParaRPr>
          </a:p>
          <a:p>
            <a:pPr marL="742950" lvl="1" indent="-285750">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rPr>
              <a:t>FP (False Positive): dự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oán có bệnh nh</a:t>
            </a:r>
            <a:r>
              <a:rPr lang="en-US" altLang="en-US" sz="1400">
                <a:latin typeface="Segoe UI Emoji" panose="020B0502040204020203" charset="0"/>
                <a:cs typeface="Segoe UI Emoji" panose="020B0502040204020203" charset="0"/>
              </a:rPr>
              <a:t>ư</a:t>
            </a:r>
            <a:r>
              <a:rPr lang="en-US" altLang="en-US" sz="1400">
                <a:latin typeface="Segoe UI Emoji" panose="020B0502040204020203" charset="0"/>
                <a:cs typeface="Segoe UI Emoji" panose="020B0502040204020203" charset="0"/>
              </a:rPr>
              <a:t>ng thực tế không bệnh (báo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ộng giả)</a:t>
            </a:r>
            <a:endParaRPr lang="en-US" altLang="en-US" sz="1400">
              <a:latin typeface="Segoe UI Emoji" panose="020B0502040204020203" charset="0"/>
              <a:cs typeface="Segoe UI Emoji" panose="020B0502040204020203" charset="0"/>
            </a:endParaRPr>
          </a:p>
          <a:p>
            <a:pPr marL="742950" lvl="1" indent="-285750">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rPr>
              <a:t>TN (True Negative): dự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oán không bệnh và thực tế không bệnh</a:t>
            </a:r>
            <a:endParaRPr lang="en-US" altLang="en-US" sz="1400">
              <a:latin typeface="Segoe UI Emoji" panose="020B0502040204020203" charset="0"/>
              <a:cs typeface="Segoe UI Emoji" panose="020B0502040204020203" charset="0"/>
            </a:endParaRPr>
          </a:p>
          <a:p>
            <a:pPr marL="742950" lvl="1" indent="-285750">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rPr>
              <a:t>FN (False Negative): dự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oán không bệnh nh</a:t>
            </a:r>
            <a:r>
              <a:rPr lang="en-US" altLang="en-US" sz="1400">
                <a:latin typeface="Segoe UI Emoji" panose="020B0502040204020203" charset="0"/>
                <a:cs typeface="Segoe UI Emoji" panose="020B0502040204020203" charset="0"/>
              </a:rPr>
              <a:t>ư</a:t>
            </a:r>
            <a:r>
              <a:rPr lang="en-US" altLang="en-US" sz="1400">
                <a:latin typeface="Segoe UI Emoji" panose="020B0502040204020203" charset="0"/>
                <a:cs typeface="Segoe UI Emoji" panose="020B0502040204020203" charset="0"/>
              </a:rPr>
              <a:t>ng thực tế có bệnh (bỏ sót)</a:t>
            </a:r>
            <a:endParaRPr lang="en-US" altLang="en-US" sz="1400">
              <a:latin typeface="Segoe UI Emoji" panose="020B0502040204020203" charset="0"/>
              <a:cs typeface="Segoe UI Emoji" panose="020B0502040204020203" charset="0"/>
            </a:endParaRPr>
          </a:p>
        </p:txBody>
      </p:sp>
      <p:pic>
        <p:nvPicPr>
          <p:cNvPr id="8" name="Picture 7"/>
          <p:cNvPicPr>
            <a:picLocks noChangeAspect="1"/>
          </p:cNvPicPr>
          <p:nvPr/>
        </p:nvPicPr>
        <p:blipFill>
          <a:blip r:embed="rId2"/>
          <a:stretch>
            <a:fillRect/>
          </a:stretch>
        </p:blipFill>
        <p:spPr>
          <a:xfrm>
            <a:off x="8354695" y="5060950"/>
            <a:ext cx="2238375" cy="349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rcRect t="15496"/>
          <a:stretch>
            <a:fillRect/>
          </a:stretch>
        </p:blipFill>
        <p:spPr>
          <a:xfrm>
            <a:off x="1634490" y="1819275"/>
            <a:ext cx="8922385" cy="4357370"/>
          </a:xfrm>
          <a:prstGeom prst="rect">
            <a:avLst/>
          </a:prstGeom>
        </p:spPr>
      </p:pic>
      <p:sp>
        <p:nvSpPr>
          <p:cNvPr id="6" name="Text Box 5"/>
          <p:cNvSpPr txBox="1"/>
          <p:nvPr/>
        </p:nvSpPr>
        <p:spPr>
          <a:xfrm>
            <a:off x="710565" y="548005"/>
            <a:ext cx="9225915"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Classification Metrics Cheat Sheet</a:t>
            </a:r>
            <a:endParaRPr lang="en-US" altLang="en-US" sz="4000">
              <a:latin typeface="Segoe UI Variable Text Semibold" charset="0"/>
              <a:cs typeface="Segoe UI Variable Text Semibold"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t="14768"/>
          <a:stretch>
            <a:fillRect/>
          </a:stretch>
        </p:blipFill>
        <p:spPr>
          <a:xfrm>
            <a:off x="1716405" y="1811655"/>
            <a:ext cx="8759190" cy="4429760"/>
          </a:xfrm>
          <a:prstGeom prst="rect">
            <a:avLst/>
          </a:prstGeom>
        </p:spPr>
      </p:pic>
      <p:sp>
        <p:nvSpPr>
          <p:cNvPr id="6" name="Text Box 5"/>
          <p:cNvSpPr txBox="1"/>
          <p:nvPr/>
        </p:nvSpPr>
        <p:spPr>
          <a:xfrm>
            <a:off x="710565" y="548005"/>
            <a:ext cx="1098423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Medical-Specific Metrics &amp; Curves for CHD </a:t>
            </a:r>
            <a:endParaRPr lang="en-US" altLang="en-US" sz="4000">
              <a:latin typeface="Segoe UI Variable Text Semibold" charset="0"/>
              <a:cs typeface="Segoe UI Variable Text Semibold"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11200" y="1001078"/>
            <a:ext cx="5080000" cy="2427605"/>
          </a:xfrm>
          <a:prstGeom prst="rect">
            <a:avLst/>
          </a:prstGeom>
        </p:spPr>
        <p:txBody>
          <a:bodyPr>
            <a:spAutoFit/>
          </a:bodyPr>
          <a:p>
            <a:pPr>
              <a:spcAft>
                <a:spcPct val="60000"/>
              </a:spcAft>
            </a:pPr>
            <a:r>
              <a:rPr sz="2300" b="1"/>
              <a:t>ROC Curve (Đường cong ROC)</a:t>
            </a:r>
            <a:endParaRPr sz="2300" b="1"/>
          </a:p>
          <a:p>
            <a:r>
              <a:rPr sz="1600"/>
              <a:t>Khái niệm: ROC curve là đồ thị thể hiện sự đánh đổi giữa TPR (Recall/Sensitivity) và FPR (tỷ lệ dương tính giả) khi ta thay đổi ngưỡng phân loại (threshold) trên điểm số/xác suất dự đoán của mô hình.</a:t>
            </a:r>
            <a:endParaRPr sz="1600"/>
          </a:p>
          <a:p>
            <a:r>
              <a:rPr sz="1600"/>
              <a:t>Ý nghĩa: Cho thấy model hoạt động thế nào trên nhiều threshold khác nhau và giúp chọn threshold phù hợp tuỳ mục tiêu (ưu tiên bắt bệnh hay giảm báo nhầm).</a:t>
            </a:r>
            <a:endParaRPr sz="1600"/>
          </a:p>
        </p:txBody>
      </p:sp>
      <p:sp>
        <p:nvSpPr>
          <p:cNvPr id="5" name="Text Box 4"/>
          <p:cNvSpPr txBox="1"/>
          <p:nvPr/>
        </p:nvSpPr>
        <p:spPr>
          <a:xfrm>
            <a:off x="711200" y="3609658"/>
            <a:ext cx="5080000" cy="2673985"/>
          </a:xfrm>
          <a:prstGeom prst="rect">
            <a:avLst/>
          </a:prstGeom>
        </p:spPr>
        <p:txBody>
          <a:bodyPr>
            <a:spAutoFit/>
          </a:bodyPr>
          <a:p>
            <a:pPr>
              <a:spcAft>
                <a:spcPct val="60000"/>
              </a:spcAft>
            </a:pPr>
            <a:r>
              <a:rPr sz="2300" b="1"/>
              <a:t>ROC-AUC</a:t>
            </a:r>
            <a:endParaRPr sz="2300" b="1"/>
          </a:p>
          <a:p>
            <a:r>
              <a:rPr sz="1600"/>
              <a:t>Khái niệm: ROC-AUC (Area Under the ROC Curve) là diện tích dưới đường ROC, dùng để tóm tắt khả năng phân biệt hai lớp của mô hình một cách tổng quát, không phụ thuộc vào một threshold cố định.</a:t>
            </a:r>
            <a:endParaRPr sz="1600"/>
          </a:p>
          <a:p>
            <a:r>
              <a:rPr sz="1600"/>
              <a:t>Ý nghĩa: AUC càng cao thì mô hình càng có xu hướng xếp hạng mẫu dương tính cao hơn mẫu âm tính. Tuy nhiên, với dữ liệu lệch lớp mạnh, ROC-AUC đôi khi vẫn “đẹp” nên thường cần xem thêm PR-AUC.</a:t>
            </a:r>
            <a:endParaRPr sz="1600"/>
          </a:p>
        </p:txBody>
      </p:sp>
      <p:sp>
        <p:nvSpPr>
          <p:cNvPr id="6" name="Text Box 5"/>
          <p:cNvSpPr txBox="1"/>
          <p:nvPr/>
        </p:nvSpPr>
        <p:spPr>
          <a:xfrm>
            <a:off x="6197600" y="1001078"/>
            <a:ext cx="5080000" cy="2181225"/>
          </a:xfrm>
          <a:prstGeom prst="rect">
            <a:avLst/>
          </a:prstGeom>
        </p:spPr>
        <p:txBody>
          <a:bodyPr>
            <a:spAutoFit/>
          </a:bodyPr>
          <a:p>
            <a:pPr>
              <a:spcAft>
                <a:spcPct val="60000"/>
              </a:spcAft>
            </a:pPr>
            <a:r>
              <a:rPr sz="2300" b="1"/>
              <a:t>PR Curve (Đường cong Precision–Recall)</a:t>
            </a:r>
            <a:endParaRPr sz="2300" b="1"/>
          </a:p>
          <a:p>
            <a:r>
              <a:rPr sz="1600"/>
              <a:t>Khái niệm: PR curve là đồ thị thể hiện sự đánh đổi giữa Precision và Recall khi thay đổi threshold.</a:t>
            </a:r>
            <a:endParaRPr sz="1600"/>
          </a:p>
          <a:p>
            <a:r>
              <a:rPr sz="1600"/>
              <a:t>Ý nghĩa: PR curve đặc biệt hữu ích khi lớp dương tính hiếm (imbalanced) vì tập trung đánh giá chất lượng dự đoán trên lớp dương: vừa bắt được nhiều ca bệnh (Recall), vừa hạn chế báo động giả (Precision).</a:t>
            </a:r>
            <a:endParaRPr sz="1600"/>
          </a:p>
        </p:txBody>
      </p:sp>
      <p:sp>
        <p:nvSpPr>
          <p:cNvPr id="7" name="Text Box 6"/>
          <p:cNvSpPr txBox="1"/>
          <p:nvPr/>
        </p:nvSpPr>
        <p:spPr>
          <a:xfrm>
            <a:off x="6197600" y="3609658"/>
            <a:ext cx="5080000" cy="2427605"/>
          </a:xfrm>
          <a:prstGeom prst="rect">
            <a:avLst/>
          </a:prstGeom>
        </p:spPr>
        <p:txBody>
          <a:bodyPr>
            <a:spAutoFit/>
          </a:bodyPr>
          <a:p>
            <a:pPr>
              <a:spcAft>
                <a:spcPct val="60000"/>
              </a:spcAft>
            </a:pPr>
            <a:r>
              <a:rPr sz="2300" b="1"/>
              <a:t>PR-AUC (Average Precision)</a:t>
            </a:r>
            <a:endParaRPr sz="2300" b="1"/>
          </a:p>
          <a:p>
            <a:r>
              <a:rPr sz="1600"/>
              <a:t>Khái niệm: PR-AUC là diện tích dưới PR curve, thường được báo cáo dưới dạng Average Precision (AP) để tóm tắt hiệu năng mô hình trên toàn bộ các threshold.</a:t>
            </a:r>
            <a:endParaRPr sz="1600"/>
          </a:p>
          <a:p>
            <a:r>
              <a:rPr sz="1600"/>
              <a:t>Ý nghĩa: PR-AUC càng cao thì mô hình càng tốt trong việc phát hiện lớp dương tính hiếm mà vẫn giữ dự đoán dương tính “đáng tin” (cân bằng giữa Recall và Precision), rất phù hợp cho bài toán y tế như dự đoán nguy cơ bệnh tim.</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10565" y="548005"/>
            <a:ext cx="1098423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Baseline results Top-5 models are highlighted</a:t>
            </a:r>
            <a:endParaRPr lang="en-US" altLang="en-US" sz="4000">
              <a:latin typeface="Segoe UI Variable Text Semibold" charset="0"/>
              <a:cs typeface="Segoe UI Variable Text Semibold" charset="0"/>
            </a:endParaRPr>
          </a:p>
        </p:txBody>
      </p:sp>
      <p:pic>
        <p:nvPicPr>
          <p:cNvPr id="3" name="Picture 2"/>
          <p:cNvPicPr>
            <a:picLocks noChangeAspect="1"/>
          </p:cNvPicPr>
          <p:nvPr/>
        </p:nvPicPr>
        <p:blipFill>
          <a:blip r:embed="rId1"/>
          <a:srcRect t="11245"/>
          <a:stretch>
            <a:fillRect/>
          </a:stretch>
        </p:blipFill>
        <p:spPr>
          <a:xfrm>
            <a:off x="1664335" y="1682115"/>
            <a:ext cx="8862695" cy="48615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10565" y="548005"/>
            <a:ext cx="1098423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Top-5 models selected for tuning</a:t>
            </a:r>
            <a:endParaRPr lang="en-US" altLang="en-US" sz="4000">
              <a:latin typeface="Segoe UI Variable Text Semibold" charset="0"/>
              <a:cs typeface="Segoe UI Variable Text Semibold" charset="0"/>
            </a:endParaRPr>
          </a:p>
        </p:txBody>
      </p:sp>
      <p:pic>
        <p:nvPicPr>
          <p:cNvPr id="3" name="Picture 2"/>
          <p:cNvPicPr>
            <a:picLocks noChangeAspect="1"/>
          </p:cNvPicPr>
          <p:nvPr/>
        </p:nvPicPr>
        <p:blipFill>
          <a:blip r:embed="rId1"/>
          <a:stretch>
            <a:fillRect/>
          </a:stretch>
        </p:blipFill>
        <p:spPr>
          <a:xfrm>
            <a:off x="1147445" y="2199640"/>
            <a:ext cx="9897110" cy="33127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10565" y="548005"/>
            <a:ext cx="593344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1. Introduction</a:t>
            </a:r>
            <a:endParaRPr lang="en-US" altLang="en-US" sz="4000">
              <a:latin typeface="Segoe UI Variable Text Semibold" charset="0"/>
              <a:cs typeface="Segoe UI Variable Text Semibold" charset="0"/>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10478135" y="6141720"/>
              <a:ext cx="949325" cy="273050"/>
            </p14:xfrm>
          </p:contentPart>
        </mc:Choice>
        <mc:Fallback xmlns="">
          <p:pic>
            <p:nvPicPr>
              <p:cNvPr id="7" name="Ink 6"/>
            </p:nvPicPr>
            <p:blipFill>
              <a:blip r:embed="rId2"/>
            </p:blipFill>
            <p:spPr>
              <a:xfrm>
                <a:off x="10478135" y="6141720"/>
                <a:ext cx="949325" cy="2730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10398125" y="5803900"/>
              <a:ext cx="1160145" cy="406400"/>
            </p14:xfrm>
          </p:contentPart>
        </mc:Choice>
        <mc:Fallback xmlns="">
          <p:pic>
            <p:nvPicPr>
              <p:cNvPr id="8" name="Ink 7"/>
            </p:nvPicPr>
            <p:blipFill>
              <a:blip r:embed="rId4"/>
            </p:blipFill>
            <p:spPr>
              <a:xfrm>
                <a:off x="10398125" y="5803900"/>
                <a:ext cx="1160145" cy="4064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11122660" y="6017260"/>
              <a:ext cx="545465" cy="100965"/>
            </p14:xfrm>
          </p:contentPart>
        </mc:Choice>
        <mc:Fallback xmlns="">
          <p:pic>
            <p:nvPicPr>
              <p:cNvPr id="9" name="Ink 8"/>
            </p:nvPicPr>
            <p:blipFill>
              <a:blip r:embed="rId6"/>
            </p:blipFill>
            <p:spPr>
              <a:xfrm>
                <a:off x="11122660" y="6017260"/>
                <a:ext cx="545465" cy="10096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11224895" y="5803900"/>
              <a:ext cx="159385" cy="378460"/>
            </p14:xfrm>
          </p:contentPart>
        </mc:Choice>
        <mc:Fallback xmlns="">
          <p:pic>
            <p:nvPicPr>
              <p:cNvPr id="10" name="Ink 9"/>
            </p:nvPicPr>
            <p:blipFill>
              <a:blip r:embed="rId8"/>
            </p:blipFill>
            <p:spPr>
              <a:xfrm>
                <a:off x="11224895" y="5803900"/>
                <a:ext cx="159385" cy="378460"/>
              </a:xfrm>
              <a:prstGeom prst="rect"/>
            </p:spPr>
          </p:pic>
        </mc:Fallback>
      </mc:AlternateContent>
      <p:pic>
        <p:nvPicPr>
          <p:cNvPr id="11" name="Picture 10"/>
          <p:cNvPicPr>
            <a:picLocks noChangeAspect="1"/>
          </p:cNvPicPr>
          <p:nvPr/>
        </p:nvPicPr>
        <p:blipFill>
          <a:blip r:embed="rId9"/>
          <a:stretch>
            <a:fillRect/>
          </a:stretch>
        </p:blipFill>
        <p:spPr>
          <a:xfrm>
            <a:off x="5645150" y="2834640"/>
            <a:ext cx="2823210" cy="3707765"/>
          </a:xfrm>
          <a:prstGeom prst="rect">
            <a:avLst/>
          </a:prstGeom>
        </p:spPr>
      </p:pic>
      <p:pic>
        <p:nvPicPr>
          <p:cNvPr id="4" name="Picture 3" descr="Screenshot 2025-12-19 160903"/>
          <p:cNvPicPr>
            <a:picLocks noChangeAspect="1"/>
          </p:cNvPicPr>
          <p:nvPr/>
        </p:nvPicPr>
        <p:blipFill>
          <a:blip r:embed="rId10"/>
          <a:stretch>
            <a:fillRect/>
          </a:stretch>
        </p:blipFill>
        <p:spPr>
          <a:xfrm>
            <a:off x="8578850" y="422910"/>
            <a:ext cx="3377565" cy="4694555"/>
          </a:xfrm>
          <a:prstGeom prst="rect">
            <a:avLst/>
          </a:prstGeom>
        </p:spPr>
      </p:pic>
      <p:sp>
        <p:nvSpPr>
          <p:cNvPr id="12" name="Text Box 11"/>
          <p:cNvSpPr txBox="1"/>
          <p:nvPr/>
        </p:nvSpPr>
        <p:spPr>
          <a:xfrm>
            <a:off x="748665" y="1339850"/>
            <a:ext cx="7830185" cy="1037590"/>
          </a:xfrm>
          <a:prstGeom prst="rect">
            <a:avLst/>
          </a:prstGeom>
          <a:noFill/>
        </p:spPr>
        <p:txBody>
          <a:bodyPr wrap="square" rtlCol="0">
            <a:noAutofit/>
          </a:bodyPr>
          <a:p>
            <a:pPr marL="285750" indent="-285750" algn="l">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rPr>
              <a:t>Bệnh tim mạch là nguyên nhân tử vong số 1 toàn cầu (~20,5M ca/n</a:t>
            </a:r>
            <a:r>
              <a:rPr lang="en-US" altLang="en-US" sz="1400">
                <a:latin typeface="Segoe UI Emoji" panose="020B0502040204020203" charset="0"/>
                <a:cs typeface="Segoe UI Emoji" panose="020B0502040204020203" charset="0"/>
              </a:rPr>
              <a:t>ă</a:t>
            </a:r>
            <a:r>
              <a:rPr lang="en-US" altLang="en-US" sz="1400">
                <a:latin typeface="Segoe UI Emoji" panose="020B0502040204020203" charset="0"/>
                <a:cs typeface="Segoe UI Emoji" panose="020B0502040204020203" charset="0"/>
              </a:rPr>
              <a:t>m, ~33% tổng tử vong; &gt;75% ở n</a:t>
            </a:r>
            <a:r>
              <a:rPr lang="en-US" altLang="en-US" sz="1400">
                <a:latin typeface="Segoe UI Emoji" panose="020B0502040204020203" charset="0"/>
                <a:cs typeface="Segoe UI Emoji" panose="020B0502040204020203" charset="0"/>
              </a:rPr>
              <a:t>ư</a:t>
            </a:r>
            <a:r>
              <a:rPr lang="en-US" altLang="en-US" sz="1400">
                <a:latin typeface="Segoe UI Emoji" panose="020B0502040204020203" charset="0"/>
                <a:cs typeface="Segoe UI Emoji" panose="020B0502040204020203" charset="0"/>
              </a:rPr>
              <a:t>ớc thu nhập thấp–trung bình).</a:t>
            </a:r>
            <a:endParaRPr lang="en-US" altLang="en-US" sz="1400">
              <a:latin typeface="Segoe UI Emoji" panose="020B0502040204020203" charset="0"/>
              <a:cs typeface="Segoe UI Emoji" panose="020B0502040204020203" charset="0"/>
            </a:endParaRPr>
          </a:p>
        </p:txBody>
      </p:sp>
      <p:sp>
        <p:nvSpPr>
          <p:cNvPr id="14" name="Text Box 13"/>
          <p:cNvSpPr txBox="1"/>
          <p:nvPr/>
        </p:nvSpPr>
        <p:spPr>
          <a:xfrm>
            <a:off x="748665" y="2257425"/>
            <a:ext cx="7719695" cy="1899920"/>
          </a:xfrm>
          <a:prstGeom prst="rect">
            <a:avLst/>
          </a:prstGeom>
          <a:noFill/>
        </p:spPr>
        <p:txBody>
          <a:bodyPr wrap="square" rtlCol="0">
            <a:noAutofit/>
          </a:bodyPr>
          <a:p>
            <a:pPr marL="285750" indent="-285750" algn="l">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rPr>
              <a:t>Suy tim rất phổ biến (~26M ca; </a:t>
            </a:r>
            <a:r>
              <a:rPr lang="en-US" altLang="en-US" sz="1400">
                <a:latin typeface="Segoe UI Emoji" panose="020B0502040204020203" charset="0"/>
                <a:cs typeface="Segoe UI Emoji" panose="020B0502040204020203" charset="0"/>
              </a:rPr>
              <a:t>ư</a:t>
            </a:r>
            <a:r>
              <a:rPr lang="en-US" altLang="en-US" sz="1400">
                <a:latin typeface="Segoe UI Emoji" panose="020B0502040204020203" charset="0"/>
                <a:cs typeface="Segoe UI Emoji" panose="020B0502040204020203" charset="0"/>
              </a:rPr>
              <a:t>ớc tính &gt;37,7M nếu tính cả ch</a:t>
            </a:r>
            <a:r>
              <a:rPr lang="en-US" altLang="en-US" sz="1400">
                <a:latin typeface="Segoe UI Emoji" panose="020B0502040204020203" charset="0"/>
                <a:cs typeface="Segoe UI Emoji" panose="020B0502040204020203" charset="0"/>
              </a:rPr>
              <a:t>ư</a:t>
            </a:r>
            <a:r>
              <a:rPr lang="en-US" altLang="en-US" sz="1400">
                <a:latin typeface="Segoe UI Emoji" panose="020B0502040204020203" charset="0"/>
                <a:cs typeface="Segoe UI Emoji" panose="020B0502040204020203" charset="0"/>
              </a:rPr>
              <a:t>a chẩn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oán), nguy cơ cả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ời ~1/5, và &gt;50% tái nhập viện trong 6 tháng.</a:t>
            </a:r>
            <a:endParaRPr lang="en-US" altLang="en-US" sz="1400">
              <a:latin typeface="Segoe UI Emoji" panose="020B0502040204020203" charset="0"/>
              <a:cs typeface="Segoe UI Emoji" panose="020B0502040204020203" charset="0"/>
            </a:endParaRPr>
          </a:p>
        </p:txBody>
      </p:sp>
      <p:sp>
        <p:nvSpPr>
          <p:cNvPr id="15" name="Text Box 14"/>
          <p:cNvSpPr txBox="1"/>
          <p:nvPr/>
        </p:nvSpPr>
        <p:spPr>
          <a:xfrm>
            <a:off x="748665" y="3279775"/>
            <a:ext cx="4815205" cy="2064385"/>
          </a:xfrm>
          <a:prstGeom prst="rect">
            <a:avLst/>
          </a:prstGeom>
          <a:noFill/>
        </p:spPr>
        <p:txBody>
          <a:bodyPr wrap="square" rtlCol="0" anchor="t">
            <a:noAutofit/>
          </a:bodyPr>
          <a:p>
            <a:pPr marL="285750" indent="-285750" algn="l">
              <a:lnSpc>
                <a:spcPct val="150000"/>
              </a:lnSpc>
              <a:buFont typeface="Arial" panose="020B0604020202020204" pitchFamily="34" charset="0"/>
              <a:buChar char="•"/>
            </a:pPr>
            <a:r>
              <a:rPr lang="en-US" altLang="en-US" sz="1400">
                <a:latin typeface="Segoe UI Emoji" panose="020B0502040204020203" charset="0"/>
                <a:cs typeface="Segoe UI Emoji" panose="020B0502040204020203" charset="0"/>
                <a:sym typeface="+mn-ea"/>
              </a:rPr>
              <a:t>Nhiều yếu tố nguy cơ có thể theo dõi và can thiệp (huyết áp, cholesterol, tiểu đường, BMI, hút thuốc, lối sống…). Vì vậy, dùng Machine Learning để dự đoán sớm giúp sàng lọc nhóm nguy cơ cao, ưu tiên can thiệp và giảm biến cố tim mạch</a:t>
            </a:r>
            <a:endParaRPr lang="en-US" altLang="en-US" sz="1400">
              <a:latin typeface="Segoe UI Emoji" panose="020B0502040204020203" charset="0"/>
              <a:cs typeface="Segoe UI Emoji" panose="020B0502040204020203"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91845" y="2478405"/>
            <a:ext cx="10608310" cy="1377950"/>
          </a:xfrm>
          <a:prstGeom prst="rect">
            <a:avLst/>
          </a:prstGeom>
          <a:noFill/>
        </p:spPr>
        <p:txBody>
          <a:bodyPr wrap="square" rtlCol="0" anchor="ctr" anchorCtr="0">
            <a:noAutofit/>
          </a:bodyPr>
          <a:p>
            <a:pPr algn="l"/>
            <a:r>
              <a:rPr lang="en-US" altLang="en-US" sz="4800">
                <a:latin typeface="Segoe UI Variable Text Semibold" charset="0"/>
                <a:cs typeface="Segoe UI Variable Text Semibold" charset="0"/>
              </a:rPr>
              <a:t>5. </a:t>
            </a:r>
            <a:r>
              <a:rPr lang="en-US" altLang="en-US" sz="4800" b="1">
                <a:latin typeface="Segoe UI Variable Text Semibold" charset="0"/>
                <a:cs typeface="Segoe UI Variable Text Semibold" charset="0"/>
                <a:sym typeface="+mn-ea"/>
              </a:rPr>
              <a:t>Hyperparameter Tuning</a:t>
            </a:r>
            <a:endParaRPr lang="en-US" altLang="en-US" sz="4800">
              <a:latin typeface="Segoe UI Variable Text Semibold" charset="0"/>
              <a:cs typeface="Segoe UI Variable Text Semibold"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5-12-19 162357"/>
          <p:cNvPicPr>
            <a:picLocks noChangeAspect="1"/>
          </p:cNvPicPr>
          <p:nvPr/>
        </p:nvPicPr>
        <p:blipFill>
          <a:blip r:embed="rId1"/>
          <a:srcRect t="19341"/>
          <a:stretch>
            <a:fillRect/>
          </a:stretch>
        </p:blipFill>
        <p:spPr>
          <a:xfrm>
            <a:off x="1718945" y="1819275"/>
            <a:ext cx="8753475" cy="4041140"/>
          </a:xfrm>
          <a:prstGeom prst="rect">
            <a:avLst/>
          </a:prstGeom>
        </p:spPr>
      </p:pic>
      <p:sp>
        <p:nvSpPr>
          <p:cNvPr id="6" name="Text Box 5"/>
          <p:cNvSpPr txBox="1"/>
          <p:nvPr/>
        </p:nvSpPr>
        <p:spPr>
          <a:xfrm>
            <a:off x="710565" y="548005"/>
            <a:ext cx="1098423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Before/After Tuning Metrics </a:t>
            </a:r>
            <a:endParaRPr lang="en-US" altLang="en-US" sz="4000">
              <a:latin typeface="Segoe UI Variable Text Semibold" charset="0"/>
              <a:cs typeface="Segoe UI Variable Text Semibold"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710565" y="548005"/>
            <a:ext cx="1098423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HyperParameter for Tuning </a:t>
            </a:r>
            <a:endParaRPr lang="en-US" altLang="en-US" sz="4000">
              <a:latin typeface="Segoe UI Variable Text Semibold" charset="0"/>
              <a:cs typeface="Segoe UI Variable Text Semibold" charset="0"/>
            </a:endParaRPr>
          </a:p>
        </p:txBody>
      </p:sp>
      <p:pic>
        <p:nvPicPr>
          <p:cNvPr id="3" name="Picture 2"/>
          <p:cNvPicPr>
            <a:picLocks noChangeAspect="1"/>
          </p:cNvPicPr>
          <p:nvPr/>
        </p:nvPicPr>
        <p:blipFill>
          <a:blip r:embed="rId1"/>
          <a:stretch>
            <a:fillRect/>
          </a:stretch>
        </p:blipFill>
        <p:spPr>
          <a:xfrm>
            <a:off x="1461135" y="1556385"/>
            <a:ext cx="9269095" cy="40214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91845" y="2478405"/>
            <a:ext cx="10608310" cy="1377950"/>
          </a:xfrm>
          <a:prstGeom prst="rect">
            <a:avLst/>
          </a:prstGeom>
          <a:noFill/>
        </p:spPr>
        <p:txBody>
          <a:bodyPr wrap="square" rtlCol="0" anchor="ctr" anchorCtr="0">
            <a:noAutofit/>
          </a:bodyPr>
          <a:p>
            <a:pPr algn="l"/>
            <a:r>
              <a:rPr lang="en-US" altLang="en-US" sz="4800">
                <a:latin typeface="Segoe UI Variable Text Semibold" charset="0"/>
                <a:cs typeface="Segoe UI Variable Text Semibold" charset="0"/>
              </a:rPr>
              <a:t>6. </a:t>
            </a:r>
            <a:r>
              <a:rPr lang="en-US" altLang="en-US" sz="4800" b="1">
                <a:latin typeface="Segoe UI Variable Text Semibold" charset="0"/>
                <a:cs typeface="Segoe UI Variable Text Semibold" charset="0"/>
                <a:sym typeface="+mn-ea"/>
              </a:rPr>
              <a:t>Evaluation on Testset</a:t>
            </a:r>
            <a:endParaRPr lang="en-US" altLang="en-US" sz="4800">
              <a:latin typeface="Segoe UI Variable Text Semibold" charset="0"/>
              <a:cs typeface="Segoe UI Variable Text Semibold"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134110" y="2454275"/>
            <a:ext cx="9923780" cy="25260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09295" y="2338705"/>
            <a:ext cx="4942840" cy="2167890"/>
          </a:xfrm>
          <a:prstGeom prst="rect">
            <a:avLst/>
          </a:prstGeom>
        </p:spPr>
      </p:pic>
      <p:pic>
        <p:nvPicPr>
          <p:cNvPr id="3" name="Picture 2"/>
          <p:cNvPicPr>
            <a:picLocks noChangeAspect="1"/>
          </p:cNvPicPr>
          <p:nvPr/>
        </p:nvPicPr>
        <p:blipFill>
          <a:blip r:embed="rId2"/>
          <a:stretch>
            <a:fillRect/>
          </a:stretch>
        </p:blipFill>
        <p:spPr>
          <a:xfrm>
            <a:off x="6202680" y="2414905"/>
            <a:ext cx="5055870" cy="20288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91845" y="2478405"/>
            <a:ext cx="10608310" cy="1377950"/>
          </a:xfrm>
          <a:prstGeom prst="rect">
            <a:avLst/>
          </a:prstGeom>
          <a:noFill/>
        </p:spPr>
        <p:txBody>
          <a:bodyPr wrap="square" rtlCol="0" anchor="ctr" anchorCtr="0">
            <a:noAutofit/>
          </a:bodyPr>
          <a:p>
            <a:pPr algn="l"/>
            <a:r>
              <a:rPr lang="en-US" altLang="en-US" sz="4800">
                <a:latin typeface="Segoe UI Variable Text Semibold" charset="0"/>
                <a:cs typeface="Segoe UI Variable Text Semibold" charset="0"/>
              </a:rPr>
              <a:t>7. Demo Inference on Gradio</a:t>
            </a:r>
            <a:endParaRPr lang="en-US" altLang="en-US" sz="4800">
              <a:latin typeface="Segoe UI Variable Text Semibold" charset="0"/>
              <a:cs typeface="Segoe UI Variable Text Semibold"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91845" y="2478405"/>
            <a:ext cx="10608310" cy="1377950"/>
          </a:xfrm>
          <a:prstGeom prst="rect">
            <a:avLst/>
          </a:prstGeom>
          <a:noFill/>
        </p:spPr>
        <p:txBody>
          <a:bodyPr wrap="square" rtlCol="0" anchor="ctr" anchorCtr="0">
            <a:noAutofit/>
          </a:bodyPr>
          <a:p>
            <a:pPr algn="ctr"/>
            <a:r>
              <a:rPr lang="en-US" altLang="en-US" sz="8000">
                <a:latin typeface="Segoe UI Variable Text Semibold" charset="0"/>
                <a:cs typeface="Segoe UI Variable Text Semibold" charset="0"/>
              </a:rPr>
              <a:t>Thank You</a:t>
            </a:r>
            <a:endParaRPr lang="en-US" altLang="en-US" sz="8000">
              <a:latin typeface="Segoe UI Variable Text Semibold" charset="0"/>
              <a:cs typeface="Segoe UI Variable Text Semibold"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53770" y="1524635"/>
            <a:ext cx="7757160" cy="4210050"/>
          </a:xfrm>
          <a:prstGeom prst="rect">
            <a:avLst/>
          </a:prstGeom>
        </p:spPr>
      </p:pic>
      <p:sp>
        <p:nvSpPr>
          <p:cNvPr id="4" name="Text Box 3"/>
          <p:cNvSpPr txBox="1"/>
          <p:nvPr/>
        </p:nvSpPr>
        <p:spPr>
          <a:xfrm>
            <a:off x="710565" y="548005"/>
            <a:ext cx="3790950" cy="494665"/>
          </a:xfrm>
          <a:prstGeom prst="rect">
            <a:avLst/>
          </a:prstGeom>
          <a:noFill/>
        </p:spPr>
        <p:txBody>
          <a:bodyPr wrap="square" rtlCol="0" anchor="ctr" anchorCtr="0">
            <a:noAutofit/>
          </a:bodyPr>
          <a:p>
            <a:pPr algn="l"/>
            <a:r>
              <a:rPr lang="en-US" altLang="en-US" sz="3600">
                <a:latin typeface="Segoe UI Variable Text Semibold" charset="0"/>
                <a:cs typeface="Segoe UI Variable Text Semibold" charset="0"/>
              </a:rPr>
              <a:t>Dataset</a:t>
            </a:r>
            <a:endParaRPr lang="en-US" altLang="en-US" sz="3600">
              <a:latin typeface="Segoe UI Variable Text Semibold" charset="0"/>
              <a:cs typeface="Segoe UI Variable Text Semibold" charset="0"/>
            </a:endParaRPr>
          </a:p>
        </p:txBody>
      </p:sp>
      <p:pic>
        <p:nvPicPr>
          <p:cNvPr id="5" name="Picture 4"/>
          <p:cNvPicPr>
            <a:picLocks noChangeAspect="1"/>
          </p:cNvPicPr>
          <p:nvPr/>
        </p:nvPicPr>
        <p:blipFill>
          <a:blip r:embed="rId2"/>
          <a:stretch>
            <a:fillRect/>
          </a:stretch>
        </p:blipFill>
        <p:spPr>
          <a:xfrm>
            <a:off x="8907145" y="1524635"/>
            <a:ext cx="2837180" cy="1336040"/>
          </a:xfrm>
          <a:prstGeom prst="rect">
            <a:avLst/>
          </a:prstGeom>
        </p:spPr>
      </p:pic>
      <p:sp>
        <p:nvSpPr>
          <p:cNvPr id="6" name="Text Box 5"/>
          <p:cNvSpPr txBox="1"/>
          <p:nvPr/>
        </p:nvSpPr>
        <p:spPr>
          <a:xfrm>
            <a:off x="879475" y="6155055"/>
            <a:ext cx="2511425" cy="245110"/>
          </a:xfrm>
          <a:prstGeom prst="rect">
            <a:avLst/>
          </a:prstGeom>
          <a:noFill/>
        </p:spPr>
        <p:txBody>
          <a:bodyPr wrap="square" rtlCol="0">
            <a:spAutoFit/>
          </a:bodyPr>
          <a:p>
            <a:r>
              <a:rPr lang="en-US" sz="1000">
                <a:hlinkClick r:id="rId3" action="ppaction://hlinkfile"/>
              </a:rPr>
              <a:t>Heart_Prediction_11KS</a:t>
            </a:r>
            <a:endParaRPr lang="en-US" sz="1000">
              <a:hlinkClick r:id="rId3" action="ppaction://hlinkfile"/>
            </a:endParaRPr>
          </a:p>
        </p:txBody>
      </p:sp>
      <p:cxnSp>
        <p:nvCxnSpPr>
          <p:cNvPr id="12" name="Straight Connector 11"/>
          <p:cNvCxnSpPr/>
          <p:nvPr/>
        </p:nvCxnSpPr>
        <p:spPr>
          <a:xfrm>
            <a:off x="8902700" y="1524781"/>
            <a:ext cx="10795" cy="447611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10565" y="548005"/>
            <a:ext cx="5485765" cy="494665"/>
          </a:xfrm>
          <a:prstGeom prst="rect">
            <a:avLst/>
          </a:prstGeom>
          <a:noFill/>
        </p:spPr>
        <p:txBody>
          <a:bodyPr wrap="square" rtlCol="0" anchor="ctr" anchorCtr="0">
            <a:noAutofit/>
          </a:bodyPr>
          <a:p>
            <a:pPr algn="l"/>
            <a:r>
              <a:rPr lang="en-US" altLang="en-US" sz="3600">
                <a:latin typeface="Segoe UI Variable Text Semibold" charset="0"/>
                <a:cs typeface="Segoe UI Variable Text Semibold" charset="0"/>
              </a:rPr>
              <a:t>End-to-end ML Pipeline</a:t>
            </a:r>
            <a:endParaRPr lang="en-US" altLang="en-US" sz="3600">
              <a:latin typeface="Segoe UI Variable Text Semibold" charset="0"/>
              <a:cs typeface="Segoe UI Variable Text Semibold" charset="0"/>
            </a:endParaRPr>
          </a:p>
        </p:txBody>
      </p:sp>
      <p:sp>
        <p:nvSpPr>
          <p:cNvPr id="2" name="Text Box 1"/>
          <p:cNvSpPr txBox="1"/>
          <p:nvPr/>
        </p:nvSpPr>
        <p:spPr>
          <a:xfrm>
            <a:off x="1289685" y="1429385"/>
            <a:ext cx="3810000" cy="1511935"/>
          </a:xfrm>
          <a:prstGeom prst="rect">
            <a:avLst/>
          </a:prstGeom>
          <a:noFill/>
        </p:spPr>
        <p:txBody>
          <a:bodyPr wrap="square" rtlCol="0">
            <a:noAutofit/>
          </a:bodyPr>
          <a:p>
            <a:r>
              <a:rPr lang="en-US" sz="1200" b="1">
                <a:latin typeface="Segoe UI Emoji" panose="020B0502040204020203" charset="0"/>
                <a:cs typeface="Segoe UI Emoji" panose="020B0502040204020203" charset="0"/>
              </a:rPr>
              <a:t>Bài Toán: Classification (2 labels)</a:t>
            </a:r>
            <a:endParaRPr lang="en-US" sz="1200" b="1">
              <a:latin typeface="Segoe UI Emoji" panose="020B0502040204020203" charset="0"/>
              <a:cs typeface="Segoe UI Emoji" panose="020B0502040204020203" charset="0"/>
            </a:endParaRPr>
          </a:p>
          <a:p>
            <a:r>
              <a:rPr lang="en-US" sz="1200" b="1">
                <a:latin typeface="Segoe UI Emoji" panose="020B0502040204020203" charset="0"/>
                <a:cs typeface="Segoe UI Emoji" panose="020B0502040204020203" charset="0"/>
              </a:rPr>
              <a:t>Dữ liệu: </a:t>
            </a:r>
            <a:endParaRPr lang="en-US" sz="1200" b="1">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sz="1200">
                <a:latin typeface="Segoe UI Emoji" panose="020B0502040204020203" charset="0"/>
                <a:cs typeface="Segoe UI Emoji" panose="020B0502040204020203" charset="0"/>
                <a:sym typeface="+mn-ea"/>
              </a:rPr>
              <a:t>Phân tích dữ liệu</a:t>
            </a:r>
            <a:endParaRPr lang="en-US" sz="120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sz="1200">
                <a:latin typeface="Segoe UI Emoji" panose="020B0502040204020203" charset="0"/>
                <a:cs typeface="Segoe UI Emoji" panose="020B0502040204020203" charset="0"/>
                <a:sym typeface="+mn-ea"/>
              </a:rPr>
              <a:t>Tiền xử lý dữ liệu</a:t>
            </a:r>
            <a:endParaRPr lang="en-US" sz="120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sz="1200">
                <a:latin typeface="Segoe UI Emoji" panose="020B0502040204020203" charset="0"/>
                <a:cs typeface="Segoe UI Emoji" panose="020B0502040204020203" charset="0"/>
                <a:sym typeface="+mn-ea"/>
              </a:rPr>
              <a:t>Chuẩn hóa dữ liệu</a:t>
            </a:r>
            <a:endParaRPr lang="en-US" sz="1200">
              <a:latin typeface="Segoe UI Emoji" panose="020B0502040204020203" charset="0"/>
              <a:cs typeface="Segoe UI Emoji" panose="020B0502040204020203" charset="0"/>
              <a:sym typeface="+mn-ea"/>
            </a:endParaRPr>
          </a:p>
        </p:txBody>
      </p:sp>
      <p:sp>
        <p:nvSpPr>
          <p:cNvPr id="4" name="Text Box 3"/>
          <p:cNvSpPr txBox="1"/>
          <p:nvPr/>
        </p:nvSpPr>
        <p:spPr>
          <a:xfrm>
            <a:off x="7456170" y="3963035"/>
            <a:ext cx="2648585" cy="1664335"/>
          </a:xfrm>
          <a:prstGeom prst="rect">
            <a:avLst/>
          </a:prstGeom>
          <a:noFill/>
        </p:spPr>
        <p:txBody>
          <a:bodyPr wrap="square" rtlCol="0">
            <a:noAutofit/>
          </a:bodyPr>
          <a:p>
            <a:r>
              <a:rPr lang="en-US" sz="1200" dirty="0">
                <a:latin typeface="Segoe UI Emoji" panose="020B0502040204020203" charset="0"/>
                <a:cs typeface="Segoe UI Emoji" panose="020B0502040204020203" charset="0"/>
                <a:sym typeface="+mn-ea"/>
              </a:rPr>
              <a:t>Đánh giá mô hình</a:t>
            </a:r>
            <a:endParaRPr lang="en-US" sz="1200" dirty="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sz="1200" dirty="0">
                <a:latin typeface="Segoe UI Emoji" panose="020B0502040204020203" charset="0"/>
                <a:cs typeface="Segoe UI Emoji" panose="020B0502040204020203" charset="0"/>
                <a:sym typeface="+mn-ea"/>
              </a:rPr>
              <a:t>Confusion matrix</a:t>
            </a:r>
            <a:endParaRPr lang="en-US" sz="1200" dirty="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sz="1200" dirty="0">
                <a:latin typeface="Segoe UI Emoji" panose="020B0502040204020203" charset="0"/>
                <a:cs typeface="Segoe UI Emoji" panose="020B0502040204020203" charset="0"/>
                <a:sym typeface="+mn-ea"/>
              </a:rPr>
              <a:t>Classification Metrics:</a:t>
            </a:r>
            <a:endParaRPr lang="en-US" sz="1200" dirty="0">
              <a:latin typeface="Segoe UI Emoji" panose="020B0502040204020203" charset="0"/>
              <a:cs typeface="Segoe UI Emoji" panose="020B0502040204020203" charset="0"/>
            </a:endParaRPr>
          </a:p>
          <a:p>
            <a:pPr marL="1200150" lvl="2" indent="-285750">
              <a:buFont typeface="Arial" panose="020B0604020202020204" pitchFamily="34" charset="0"/>
              <a:buChar char="•"/>
            </a:pPr>
            <a:r>
              <a:rPr lang="en-US" sz="1200" dirty="0">
                <a:latin typeface="Segoe UI Emoji" panose="020B0502040204020203" charset="0"/>
                <a:cs typeface="Segoe UI Emoji" panose="020B0502040204020203" charset="0"/>
                <a:sym typeface="+mn-ea"/>
              </a:rPr>
              <a:t>Accuracy</a:t>
            </a:r>
            <a:endParaRPr lang="en-US" sz="1200" dirty="0">
              <a:latin typeface="Segoe UI Emoji" panose="020B0502040204020203" charset="0"/>
              <a:cs typeface="Segoe UI Emoji" panose="020B0502040204020203" charset="0"/>
            </a:endParaRPr>
          </a:p>
          <a:p>
            <a:pPr marL="1200150" lvl="2" indent="-285750">
              <a:buFont typeface="Arial" panose="020B0604020202020204" pitchFamily="34" charset="0"/>
              <a:buChar char="•"/>
            </a:pPr>
            <a:r>
              <a:rPr lang="en-US" sz="1200" dirty="0">
                <a:latin typeface="Segoe UI Emoji" panose="020B0502040204020203" charset="0"/>
                <a:cs typeface="Segoe UI Emoji" panose="020B0502040204020203" charset="0"/>
                <a:sym typeface="+mn-ea"/>
              </a:rPr>
              <a:t>Precision</a:t>
            </a:r>
            <a:endParaRPr lang="en-US" sz="1200" dirty="0">
              <a:latin typeface="Segoe UI Emoji" panose="020B0502040204020203" charset="0"/>
              <a:cs typeface="Segoe UI Emoji" panose="020B0502040204020203" charset="0"/>
            </a:endParaRPr>
          </a:p>
          <a:p>
            <a:pPr marL="1200150" lvl="2" indent="-285750">
              <a:buFont typeface="Arial" panose="020B0604020202020204" pitchFamily="34" charset="0"/>
              <a:buChar char="•"/>
            </a:pPr>
            <a:r>
              <a:rPr lang="en-US" sz="1200" dirty="0">
                <a:latin typeface="Segoe UI Emoji" panose="020B0502040204020203" charset="0"/>
                <a:cs typeface="Segoe UI Emoji" panose="020B0502040204020203" charset="0"/>
                <a:sym typeface="+mn-ea"/>
              </a:rPr>
              <a:t>Recall</a:t>
            </a:r>
            <a:endParaRPr lang="en-US" sz="1200" dirty="0">
              <a:latin typeface="Segoe UI Emoji" panose="020B0502040204020203" charset="0"/>
              <a:cs typeface="Segoe UI Emoji" panose="020B0502040204020203" charset="0"/>
            </a:endParaRPr>
          </a:p>
          <a:p>
            <a:pPr marL="1200150" lvl="2" indent="-285750">
              <a:buFont typeface="Arial" panose="020B0604020202020204" pitchFamily="34" charset="0"/>
              <a:buChar char="•"/>
            </a:pPr>
            <a:r>
              <a:rPr lang="en-US" sz="1200" dirty="0">
                <a:latin typeface="Segoe UI Emoji" panose="020B0502040204020203" charset="0"/>
                <a:cs typeface="Segoe UI Emoji" panose="020B0502040204020203" charset="0"/>
                <a:sym typeface="+mn-ea"/>
              </a:rPr>
              <a:t>F1-score</a:t>
            </a:r>
            <a:endParaRPr lang="en-US" sz="1200" dirty="0">
              <a:latin typeface="Segoe UI Emoji" panose="020B0502040204020203" charset="0"/>
              <a:cs typeface="Segoe UI Emoji" panose="020B0502040204020203" charset="0"/>
              <a:sym typeface="+mn-ea"/>
            </a:endParaRPr>
          </a:p>
        </p:txBody>
      </p:sp>
      <p:sp>
        <p:nvSpPr>
          <p:cNvPr id="5" name="Text Box 4"/>
          <p:cNvSpPr txBox="1"/>
          <p:nvPr/>
        </p:nvSpPr>
        <p:spPr>
          <a:xfrm>
            <a:off x="1289685" y="3672840"/>
            <a:ext cx="3810000" cy="2611755"/>
          </a:xfrm>
          <a:prstGeom prst="rect">
            <a:avLst/>
          </a:prstGeom>
          <a:noFill/>
        </p:spPr>
        <p:txBody>
          <a:bodyPr wrap="square" rtlCol="0">
            <a:noAutofit/>
          </a:bodyPr>
          <a:p>
            <a:r>
              <a:rPr lang="en-US" sz="1400" b="1">
                <a:latin typeface="Segoe UI Emoji" panose="020B0502040204020203" charset="0"/>
                <a:cs typeface="Segoe UI Emoji" panose="020B0502040204020203" charset="0"/>
                <a:sym typeface="+mn-ea"/>
              </a:rPr>
              <a:t>Các mô hình học máy:</a:t>
            </a:r>
            <a:endParaRPr lang="en-US" sz="1400" b="1">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sz="1200">
                <a:latin typeface="Segoe UI Emoji" panose="020B0502040204020203" charset="0"/>
                <a:cs typeface="Segoe UI Emoji" panose="020B0502040204020203" charset="0"/>
                <a:sym typeface="+mn-ea"/>
              </a:rPr>
              <a:t>Logistic Regression</a:t>
            </a:r>
            <a:endParaRPr lang="en-US" sz="120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altLang="en-US" sz="1200">
                <a:latin typeface="Segoe UI Emoji" panose="020B0502040204020203" charset="0"/>
                <a:cs typeface="Segoe UI Emoji" panose="020B0502040204020203" charset="0"/>
                <a:sym typeface="+mn-ea"/>
              </a:rPr>
              <a:t>Gaussian Naive Bayes</a:t>
            </a:r>
            <a:endParaRPr lang="en-US" altLang="en-US" sz="1200">
              <a:latin typeface="Segoe UI Emoji" panose="020B0502040204020203" charset="0"/>
              <a:cs typeface="Segoe UI Emoji" panose="020B0502040204020203" charset="0"/>
              <a:sym typeface="+mn-ea"/>
            </a:endParaRPr>
          </a:p>
          <a:p>
            <a:pPr marL="742950" lvl="1" indent="-285750">
              <a:buFont typeface="Arial" panose="020B0604020202020204" pitchFamily="34" charset="0"/>
              <a:buChar char="•"/>
            </a:pPr>
            <a:r>
              <a:rPr lang="en-US" altLang="en-US" sz="1200">
                <a:latin typeface="Segoe UI Emoji" panose="020B0502040204020203" charset="0"/>
                <a:cs typeface="Segoe UI Emoji" panose="020B0502040204020203" charset="0"/>
                <a:sym typeface="+mn-ea"/>
              </a:rPr>
              <a:t>K-Nearest Neighbors</a:t>
            </a:r>
            <a:endParaRPr lang="en-US" altLang="en-US" sz="1200">
              <a:latin typeface="Segoe UI Emoji" panose="020B0502040204020203" charset="0"/>
              <a:cs typeface="Segoe UI Emoji" panose="020B0502040204020203" charset="0"/>
              <a:sym typeface="+mn-ea"/>
            </a:endParaRPr>
          </a:p>
          <a:p>
            <a:pPr marL="742950" lvl="1" indent="-285750">
              <a:buFont typeface="Arial" panose="020B0604020202020204" pitchFamily="34" charset="0"/>
              <a:buChar char="•"/>
            </a:pPr>
            <a:r>
              <a:rPr lang="en-US" altLang="en-US" sz="1200">
                <a:latin typeface="Segoe UI Emoji" panose="020B0502040204020203" charset="0"/>
                <a:cs typeface="Segoe UI Emoji" panose="020B0502040204020203" charset="0"/>
                <a:sym typeface="+mn-ea"/>
              </a:rPr>
              <a:t>Support Vector Classifier</a:t>
            </a:r>
            <a:endParaRPr lang="en-US" altLang="en-US" sz="1200">
              <a:latin typeface="Segoe UI Emoji" panose="020B0502040204020203" charset="0"/>
              <a:cs typeface="Segoe UI Emoji" panose="020B0502040204020203" charset="0"/>
              <a:sym typeface="+mn-ea"/>
            </a:endParaRPr>
          </a:p>
          <a:p>
            <a:pPr marL="742950" lvl="1" indent="-285750">
              <a:buFont typeface="Arial" panose="020B0604020202020204" pitchFamily="34" charset="0"/>
              <a:buChar char="•"/>
            </a:pPr>
            <a:r>
              <a:rPr lang="en-US" altLang="en-US" sz="1200">
                <a:latin typeface="Segoe UI Emoji" panose="020B0502040204020203" charset="0"/>
                <a:cs typeface="Segoe UI Emoji" panose="020B0502040204020203" charset="0"/>
              </a:rPr>
              <a:t>Decision Tree Classifier</a:t>
            </a:r>
            <a:endParaRPr lang="en-US" altLang="en-US" sz="120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altLang="en-US" sz="1200">
                <a:latin typeface="Segoe UI Emoji" panose="020B0502040204020203" charset="0"/>
                <a:cs typeface="Segoe UI Emoji" panose="020B0502040204020203" charset="0"/>
              </a:rPr>
              <a:t>Random Forest Classifier</a:t>
            </a:r>
            <a:endParaRPr lang="en-US" altLang="en-US" sz="120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altLang="en-US" sz="1200">
                <a:latin typeface="Segoe UI Emoji" panose="020B0502040204020203" charset="0"/>
                <a:cs typeface="Segoe UI Emoji" panose="020B0502040204020203" charset="0"/>
              </a:rPr>
              <a:t>Extra Trees Classifier</a:t>
            </a:r>
            <a:endParaRPr lang="en-US" altLang="en-US" sz="120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altLang="en-US" sz="1200">
                <a:latin typeface="Segoe UI Emoji" panose="020B0502040204020203" charset="0"/>
                <a:cs typeface="Segoe UI Emoji" panose="020B0502040204020203" charset="0"/>
              </a:rPr>
              <a:t>AdaBoost Classifier</a:t>
            </a:r>
            <a:endParaRPr lang="en-US" altLang="en-US" sz="120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altLang="en-US" sz="1200">
                <a:latin typeface="Segoe UI Emoji" panose="020B0502040204020203" charset="0"/>
                <a:cs typeface="Segoe UI Emoji" panose="020B0502040204020203" charset="0"/>
              </a:rPr>
              <a:t>Gradient Boosting Classifier</a:t>
            </a:r>
            <a:endParaRPr lang="en-US" altLang="en-US" sz="120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altLang="en-US" sz="1200">
                <a:latin typeface="Segoe UI Emoji" panose="020B0502040204020203" charset="0"/>
                <a:cs typeface="Segoe UI Emoji" panose="020B0502040204020203" charset="0"/>
              </a:rPr>
              <a:t>Histogram Gradient Boosting Classifier</a:t>
            </a:r>
            <a:endParaRPr lang="en-US" altLang="en-US" sz="120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altLang="en-US" sz="1200">
                <a:latin typeface="Segoe UI Emoji" panose="020B0502040204020203" charset="0"/>
                <a:cs typeface="Segoe UI Emoji" panose="020B0502040204020203" charset="0"/>
              </a:rPr>
              <a:t>XGBoost Classifier</a:t>
            </a:r>
            <a:endParaRPr lang="en-US" altLang="en-US" sz="1200">
              <a:latin typeface="Segoe UI Emoji" panose="020B0502040204020203" charset="0"/>
              <a:cs typeface="Segoe UI Emoji" panose="020B0502040204020203" charset="0"/>
            </a:endParaRPr>
          </a:p>
          <a:p>
            <a:pPr marL="742950" lvl="1" indent="-285750">
              <a:buFont typeface="Arial" panose="020B0604020202020204" pitchFamily="34" charset="0"/>
              <a:buChar char="•"/>
            </a:pPr>
            <a:r>
              <a:rPr lang="en-US" altLang="en-US" sz="1200">
                <a:latin typeface="Segoe UI Emoji" panose="020B0502040204020203" charset="0"/>
                <a:cs typeface="Segoe UI Emoji" panose="020B0502040204020203" charset="0"/>
              </a:rPr>
              <a:t>LightGBM Classifier</a:t>
            </a:r>
            <a:endParaRPr lang="en-US" altLang="en-US" sz="1200">
              <a:latin typeface="Segoe UI Emoji" panose="020B0502040204020203" charset="0"/>
              <a:cs typeface="Segoe UI Emoji" panose="020B0502040204020203" charset="0"/>
            </a:endParaRPr>
          </a:p>
        </p:txBody>
      </p:sp>
      <p:pic>
        <p:nvPicPr>
          <p:cNvPr id="11" name="Picture 10" descr="right-arrow"/>
          <p:cNvPicPr>
            <a:picLocks noChangeAspect="1"/>
          </p:cNvPicPr>
          <p:nvPr/>
        </p:nvPicPr>
        <p:blipFill>
          <a:blip r:embed="rId1"/>
          <a:stretch>
            <a:fillRect/>
          </a:stretch>
        </p:blipFill>
        <p:spPr>
          <a:xfrm>
            <a:off x="5405755" y="4311650"/>
            <a:ext cx="1224280" cy="1224280"/>
          </a:xfrm>
          <a:prstGeom prst="rect">
            <a:avLst/>
          </a:prstGeom>
        </p:spPr>
      </p:pic>
      <p:pic>
        <p:nvPicPr>
          <p:cNvPr id="12" name="Picture 11" descr="up-arrow"/>
          <p:cNvPicPr>
            <a:picLocks noChangeAspect="1"/>
          </p:cNvPicPr>
          <p:nvPr/>
        </p:nvPicPr>
        <p:blipFill>
          <a:blip r:embed="rId2"/>
          <a:stretch>
            <a:fillRect/>
          </a:stretch>
        </p:blipFill>
        <p:spPr>
          <a:xfrm flipV="1">
            <a:off x="2328545" y="2827655"/>
            <a:ext cx="542925" cy="542925"/>
          </a:xfrm>
          <a:prstGeom prst="rect">
            <a:avLst/>
          </a:prstGeom>
        </p:spPr>
      </p:pic>
      <p:pic>
        <p:nvPicPr>
          <p:cNvPr id="14" name="Picture 13" descr="Train-Model-Photoroom"/>
          <p:cNvPicPr>
            <a:picLocks noChangeAspect="1"/>
          </p:cNvPicPr>
          <p:nvPr/>
        </p:nvPicPr>
        <p:blipFill>
          <a:blip r:embed="rId3"/>
          <a:stretch>
            <a:fillRect/>
          </a:stretch>
        </p:blipFill>
        <p:spPr>
          <a:xfrm>
            <a:off x="6630035" y="1166495"/>
            <a:ext cx="4300855" cy="20370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10565" y="548005"/>
            <a:ext cx="593344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2. EDA</a:t>
            </a:r>
            <a:endParaRPr lang="en-US" altLang="en-US" sz="4000">
              <a:latin typeface="Segoe UI Variable Text Semibold" charset="0"/>
              <a:cs typeface="Segoe UI Variable Text Semibold" charset="0"/>
            </a:endParaRPr>
          </a:p>
        </p:txBody>
      </p:sp>
      <p:cxnSp>
        <p:nvCxnSpPr>
          <p:cNvPr id="12" name="Straight Connector 11"/>
          <p:cNvCxnSpPr/>
          <p:nvPr/>
        </p:nvCxnSpPr>
        <p:spPr>
          <a:xfrm>
            <a:off x="8088630" y="1845456"/>
            <a:ext cx="7620" cy="386969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1"/>
          <a:stretch>
            <a:fillRect/>
          </a:stretch>
        </p:blipFill>
        <p:spPr>
          <a:xfrm>
            <a:off x="1086485" y="1442085"/>
            <a:ext cx="6583045" cy="1706880"/>
          </a:xfrm>
          <a:prstGeom prst="rect">
            <a:avLst/>
          </a:prstGeom>
        </p:spPr>
      </p:pic>
      <p:pic>
        <p:nvPicPr>
          <p:cNvPr id="8" name="Picture 7"/>
          <p:cNvPicPr>
            <a:picLocks noChangeAspect="1"/>
          </p:cNvPicPr>
          <p:nvPr/>
        </p:nvPicPr>
        <p:blipFill>
          <a:blip r:embed="rId2"/>
          <a:stretch>
            <a:fillRect/>
          </a:stretch>
        </p:blipFill>
        <p:spPr>
          <a:xfrm>
            <a:off x="879475" y="3222625"/>
            <a:ext cx="6997065" cy="672465"/>
          </a:xfrm>
          <a:prstGeom prst="rect">
            <a:avLst/>
          </a:prstGeom>
        </p:spPr>
      </p:pic>
      <p:pic>
        <p:nvPicPr>
          <p:cNvPr id="9" name="Picture 8"/>
          <p:cNvPicPr>
            <a:picLocks noChangeAspect="1"/>
          </p:cNvPicPr>
          <p:nvPr/>
        </p:nvPicPr>
        <p:blipFill>
          <a:blip r:embed="rId3"/>
          <a:stretch>
            <a:fillRect/>
          </a:stretch>
        </p:blipFill>
        <p:spPr>
          <a:xfrm>
            <a:off x="8759825" y="1442085"/>
            <a:ext cx="2586990" cy="4470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10565" y="548005"/>
            <a:ext cx="593344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Distribution for Label</a:t>
            </a:r>
            <a:endParaRPr lang="en-US" altLang="en-US" sz="4000">
              <a:latin typeface="Segoe UI Variable Text Semibold" charset="0"/>
              <a:cs typeface="Segoe UI Variable Text Semibold" charset="0"/>
            </a:endParaRPr>
          </a:p>
        </p:txBody>
      </p:sp>
      <p:pic>
        <p:nvPicPr>
          <p:cNvPr id="2" name="Picture 1"/>
          <p:cNvPicPr>
            <a:picLocks noChangeAspect="1"/>
          </p:cNvPicPr>
          <p:nvPr/>
        </p:nvPicPr>
        <p:blipFill>
          <a:blip r:embed="rId1"/>
          <a:stretch>
            <a:fillRect/>
          </a:stretch>
        </p:blipFill>
        <p:spPr>
          <a:xfrm>
            <a:off x="4859655" y="4142105"/>
            <a:ext cx="6438265" cy="2239010"/>
          </a:xfrm>
          <a:prstGeom prst="rect">
            <a:avLst/>
          </a:prstGeom>
        </p:spPr>
      </p:pic>
      <p:pic>
        <p:nvPicPr>
          <p:cNvPr id="4" name="Picture 3"/>
          <p:cNvPicPr>
            <a:picLocks noChangeAspect="1"/>
          </p:cNvPicPr>
          <p:nvPr/>
        </p:nvPicPr>
        <p:blipFill>
          <a:blip r:embed="rId2"/>
          <a:srcRect t="7737"/>
          <a:stretch>
            <a:fillRect/>
          </a:stretch>
        </p:blipFill>
        <p:spPr>
          <a:xfrm>
            <a:off x="5149850" y="1659255"/>
            <a:ext cx="6148070" cy="2226310"/>
          </a:xfrm>
          <a:prstGeom prst="rect">
            <a:avLst/>
          </a:prstGeom>
        </p:spPr>
      </p:pic>
      <p:sp>
        <p:nvSpPr>
          <p:cNvPr id="6" name="Text Box 5"/>
          <p:cNvSpPr txBox="1"/>
          <p:nvPr/>
        </p:nvSpPr>
        <p:spPr>
          <a:xfrm>
            <a:off x="1115060" y="1772920"/>
            <a:ext cx="3744595" cy="780415"/>
          </a:xfrm>
          <a:prstGeom prst="rect">
            <a:avLst/>
          </a:prstGeom>
        </p:spPr>
        <p:txBody>
          <a:bodyPr wrap="square">
            <a:noAutofit/>
          </a:bodyPr>
          <a:p>
            <a:pPr marL="171450" indent="-171450" algn="l">
              <a:buFont typeface="Arial" panose="020B0604020202020204" pitchFamily="34" charset="0"/>
              <a:buChar char="•"/>
            </a:pPr>
            <a:r>
              <a:rPr lang="en-US" altLang="en-US" sz="1400">
                <a:latin typeface="Segoe UI Emoji" panose="020B0502040204020203" charset="0"/>
                <a:cs typeface="Segoe UI Emoji" panose="020B0502040204020203" charset="0"/>
              </a:rPr>
              <a:t>Biểu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ồ histogram so sánh phân phối tuổi giữa hai nhóm TenYearCHD=0 và TenYearCHD=1 (chồng lên nhau, trục Y là mật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ộ)</a:t>
            </a:r>
            <a:endParaRPr lang="en-US" altLang="en-US" sz="1400">
              <a:latin typeface="Segoe UI Emoji" panose="020B0502040204020203" charset="0"/>
              <a:cs typeface="Segoe UI Emoji" panose="020B0502040204020203" charset="0"/>
            </a:endParaRPr>
          </a:p>
        </p:txBody>
      </p:sp>
      <p:sp>
        <p:nvSpPr>
          <p:cNvPr id="7" name="Text Box 6"/>
          <p:cNvSpPr txBox="1"/>
          <p:nvPr/>
        </p:nvSpPr>
        <p:spPr>
          <a:xfrm>
            <a:off x="1115060" y="4142105"/>
            <a:ext cx="3744595" cy="780415"/>
          </a:xfrm>
          <a:prstGeom prst="rect">
            <a:avLst/>
          </a:prstGeom>
        </p:spPr>
        <p:txBody>
          <a:bodyPr wrap="square">
            <a:noAutofit/>
          </a:bodyPr>
          <a:p>
            <a:pPr marL="171450" indent="-171450" algn="l">
              <a:buFont typeface="Arial" panose="020B0604020202020204" pitchFamily="34" charset="0"/>
              <a:buChar char="•"/>
            </a:pPr>
            <a:r>
              <a:rPr lang="en-US" altLang="en-US" sz="1400">
                <a:latin typeface="Segoe UI Emoji" panose="020B0502040204020203" charset="0"/>
                <a:cs typeface="Segoe UI Emoji" panose="020B0502040204020203" charset="0"/>
              </a:rPr>
              <a:t>Biểu đồ cột này dùng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ể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ếm số l</a:t>
            </a:r>
            <a:r>
              <a:rPr lang="en-US" altLang="en-US" sz="1400">
                <a:latin typeface="Segoe UI Emoji" panose="020B0502040204020203" charset="0"/>
                <a:cs typeface="Segoe UI Emoji" panose="020B0502040204020203" charset="0"/>
              </a:rPr>
              <a:t>ư</a:t>
            </a:r>
            <a:r>
              <a:rPr lang="en-US" altLang="en-US" sz="1400">
                <a:latin typeface="Segoe UI Emoji" panose="020B0502040204020203" charset="0"/>
                <a:cs typeface="Segoe UI Emoji" panose="020B0502040204020203" charset="0"/>
              </a:rPr>
              <a:t>ợng (count) và tính tỷ lệ (%) của hai lớp TenYearCHD (0/1), sau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ó vẽ biểu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ồ cột Plotly: trục Y là count, và % </a:t>
            </a:r>
            <a:r>
              <a:rPr lang="en-US" altLang="en-US" sz="1400">
                <a:latin typeface="Segoe UI Emoji" panose="020B0502040204020203" charset="0"/>
                <a:cs typeface="Segoe UI Emoji" panose="020B0502040204020203" charset="0"/>
              </a:rPr>
              <a:t>đư</a:t>
            </a:r>
            <a:r>
              <a:rPr lang="en-US" altLang="en-US" sz="1400">
                <a:latin typeface="Segoe UI Emoji" panose="020B0502040204020203" charset="0"/>
                <a:cs typeface="Segoe UI Emoji" panose="020B0502040204020203" charset="0"/>
              </a:rPr>
              <a:t>ợc hiển thị trên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ầu mỗi cột.</a:t>
            </a:r>
            <a:endParaRPr lang="en-US" altLang="en-US" sz="1400">
              <a:latin typeface="Segoe UI Emoji" panose="020B0502040204020203" charset="0"/>
              <a:cs typeface="Segoe UI Emoji" panose="020B0502040204020203"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10565" y="548005"/>
            <a:ext cx="593344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Boxplot Outlier Check </a:t>
            </a:r>
            <a:endParaRPr lang="en-US" altLang="en-US" sz="4000">
              <a:latin typeface="Segoe UI Variable Text Semibold" charset="0"/>
              <a:cs typeface="Segoe UI Variable Text Semibold" charset="0"/>
            </a:endParaRPr>
          </a:p>
        </p:txBody>
      </p:sp>
      <p:sp>
        <p:nvSpPr>
          <p:cNvPr id="6" name="Text Box 5"/>
          <p:cNvSpPr txBox="1"/>
          <p:nvPr/>
        </p:nvSpPr>
        <p:spPr>
          <a:xfrm>
            <a:off x="1115060" y="1753235"/>
            <a:ext cx="9825355" cy="780415"/>
          </a:xfrm>
          <a:prstGeom prst="rect">
            <a:avLst/>
          </a:prstGeom>
        </p:spPr>
        <p:txBody>
          <a:bodyPr wrap="square">
            <a:noAutofit/>
          </a:bodyPr>
          <a:p>
            <a:pPr marL="171450" indent="-171450" algn="l">
              <a:buFont typeface="Arial" panose="020B0604020202020204" pitchFamily="34" charset="0"/>
              <a:buChar char="•"/>
            </a:pPr>
            <a:r>
              <a:rPr lang="en-US" altLang="en-US" sz="1400">
                <a:latin typeface="Segoe UI Emoji" panose="020B0502040204020203" charset="0"/>
                <a:cs typeface="Segoe UI Emoji" panose="020B0502040204020203" charset="0"/>
              </a:rPr>
              <a:t>Biểu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ồ boxplot dùng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ể so sánh các biến số (BMI, huyết áp, cholesterol, glucose, …) giữa hai nhóm TenYearCHD = 0/1, giúp nhìn nhanh trung vị (median),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ộ phân tán (IQR) và phát hiện outlier (</a:t>
            </a:r>
            <a:r>
              <a:rPr lang="en-US" altLang="en-US" sz="1400">
                <a:latin typeface="Segoe UI Emoji" panose="020B0502040204020203" charset="0"/>
                <a:cs typeface="Segoe UI Emoji" panose="020B0502040204020203" charset="0"/>
              </a:rPr>
              <a:t>đ</a:t>
            </a:r>
            <a:r>
              <a:rPr lang="en-US" altLang="en-US" sz="1400">
                <a:latin typeface="Segoe UI Emoji" panose="020B0502040204020203" charset="0"/>
                <a:cs typeface="Segoe UI Emoji" panose="020B0502040204020203" charset="0"/>
              </a:rPr>
              <a:t>iểm bất th</a:t>
            </a:r>
            <a:r>
              <a:rPr lang="en-US" altLang="en-US" sz="1400">
                <a:latin typeface="Segoe UI Emoji" panose="020B0502040204020203" charset="0"/>
                <a:cs typeface="Segoe UI Emoji" panose="020B0502040204020203" charset="0"/>
              </a:rPr>
              <a:t>ư</a:t>
            </a:r>
            <a:r>
              <a:rPr lang="en-US" altLang="en-US" sz="1400">
                <a:latin typeface="Segoe UI Emoji" panose="020B0502040204020203" charset="0"/>
                <a:cs typeface="Segoe UI Emoji" panose="020B0502040204020203" charset="0"/>
              </a:rPr>
              <a:t>ờng ngoài “râu” boxplot).</a:t>
            </a:r>
            <a:endParaRPr lang="en-US" altLang="en-US" sz="1400">
              <a:latin typeface="Segoe UI Emoji" panose="020B0502040204020203" charset="0"/>
              <a:cs typeface="Segoe UI Emoji" panose="020B0502040204020203" charset="0"/>
            </a:endParaRPr>
          </a:p>
        </p:txBody>
      </p:sp>
      <p:pic>
        <p:nvPicPr>
          <p:cNvPr id="2" name="Picture 1"/>
          <p:cNvPicPr>
            <a:picLocks noChangeAspect="1"/>
          </p:cNvPicPr>
          <p:nvPr/>
        </p:nvPicPr>
        <p:blipFill>
          <a:blip r:embed="rId1"/>
          <a:stretch>
            <a:fillRect/>
          </a:stretch>
        </p:blipFill>
        <p:spPr>
          <a:xfrm>
            <a:off x="1727200" y="2802890"/>
            <a:ext cx="8601075" cy="28975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864985" y="1602105"/>
            <a:ext cx="4737100" cy="4044950"/>
          </a:xfrm>
          <a:prstGeom prst="rect">
            <a:avLst/>
          </a:prstGeom>
        </p:spPr>
      </p:pic>
      <p:pic>
        <p:nvPicPr>
          <p:cNvPr id="5" name="Picture 4"/>
          <p:cNvPicPr>
            <a:picLocks noChangeAspect="1"/>
          </p:cNvPicPr>
          <p:nvPr/>
        </p:nvPicPr>
        <p:blipFill>
          <a:blip r:embed="rId2"/>
          <a:stretch>
            <a:fillRect/>
          </a:stretch>
        </p:blipFill>
        <p:spPr>
          <a:xfrm>
            <a:off x="1522095" y="4837430"/>
            <a:ext cx="1411605" cy="633730"/>
          </a:xfrm>
          <a:prstGeom prst="rect">
            <a:avLst/>
          </a:prstGeom>
        </p:spPr>
      </p:pic>
      <p:pic>
        <p:nvPicPr>
          <p:cNvPr id="6" name="Picture 5"/>
          <p:cNvPicPr>
            <a:picLocks noChangeAspect="1"/>
          </p:cNvPicPr>
          <p:nvPr/>
        </p:nvPicPr>
        <p:blipFill>
          <a:blip r:embed="rId3"/>
          <a:stretch>
            <a:fillRect/>
          </a:stretch>
        </p:blipFill>
        <p:spPr>
          <a:xfrm>
            <a:off x="3329940" y="4670425"/>
            <a:ext cx="2192655" cy="445770"/>
          </a:xfrm>
          <a:prstGeom prst="rect">
            <a:avLst/>
          </a:prstGeom>
        </p:spPr>
      </p:pic>
      <p:pic>
        <p:nvPicPr>
          <p:cNvPr id="7" name="Picture 6"/>
          <p:cNvPicPr>
            <a:picLocks noChangeAspect="1"/>
          </p:cNvPicPr>
          <p:nvPr/>
        </p:nvPicPr>
        <p:blipFill>
          <a:blip r:embed="rId4"/>
          <a:stretch>
            <a:fillRect/>
          </a:stretch>
        </p:blipFill>
        <p:spPr>
          <a:xfrm>
            <a:off x="3702050" y="5327650"/>
            <a:ext cx="1447800" cy="515620"/>
          </a:xfrm>
          <a:prstGeom prst="rect">
            <a:avLst/>
          </a:prstGeom>
        </p:spPr>
      </p:pic>
      <p:sp>
        <p:nvSpPr>
          <p:cNvPr id="3" name="Text Box 2"/>
          <p:cNvSpPr txBox="1"/>
          <p:nvPr/>
        </p:nvSpPr>
        <p:spPr>
          <a:xfrm>
            <a:off x="710565" y="548005"/>
            <a:ext cx="5933440" cy="494665"/>
          </a:xfrm>
          <a:prstGeom prst="rect">
            <a:avLst/>
          </a:prstGeom>
          <a:noFill/>
        </p:spPr>
        <p:txBody>
          <a:bodyPr wrap="square" rtlCol="0" anchor="ctr" anchorCtr="0">
            <a:noAutofit/>
          </a:bodyPr>
          <a:p>
            <a:pPr algn="l"/>
            <a:r>
              <a:rPr lang="en-US" altLang="en-US" sz="4000">
                <a:latin typeface="Segoe UI Variable Text Semibold" charset="0"/>
                <a:cs typeface="Segoe UI Variable Text Semibold" charset="0"/>
              </a:rPr>
              <a:t>Correlation Heatmap</a:t>
            </a:r>
            <a:endParaRPr lang="en-US" altLang="en-US" sz="4000">
              <a:latin typeface="Segoe UI Variable Text Semibold" charset="0"/>
              <a:cs typeface="Segoe UI Variable Text Semibold" charset="0"/>
            </a:endParaRPr>
          </a:p>
        </p:txBody>
      </p:sp>
      <p:sp>
        <p:nvSpPr>
          <p:cNvPr id="4" name="Text Box 3"/>
          <p:cNvSpPr txBox="1"/>
          <p:nvPr/>
        </p:nvSpPr>
        <p:spPr>
          <a:xfrm>
            <a:off x="1115060" y="1753235"/>
            <a:ext cx="5186680" cy="780415"/>
          </a:xfrm>
          <a:prstGeom prst="rect">
            <a:avLst/>
          </a:prstGeom>
        </p:spPr>
        <p:txBody>
          <a:bodyPr wrap="square">
            <a:noAutofit/>
          </a:bodyPr>
          <a:p>
            <a:pPr marL="171450" indent="-171450" algn="l">
              <a:lnSpc>
                <a:spcPct val="150000"/>
              </a:lnSpc>
              <a:buFont typeface="Arial" panose="020B0604020202020204" pitchFamily="34" charset="0"/>
              <a:buChar char="•"/>
            </a:pPr>
            <a:r>
              <a:rPr lang="en-US" altLang="en-US" sz="1200">
                <a:latin typeface="Segoe UI Emoji" panose="020B0502040204020203" charset="0"/>
                <a:cs typeface="Segoe UI Emoji" panose="020B0502040204020203" charset="0"/>
              </a:rPr>
              <a:t>Heatmap t</a:t>
            </a:r>
            <a:r>
              <a:rPr lang="en-US" altLang="en-US" sz="1200">
                <a:latin typeface="Segoe UI Emoji" panose="020B0502040204020203" charset="0"/>
                <a:cs typeface="Segoe UI Emoji" panose="020B0502040204020203" charset="0"/>
              </a:rPr>
              <a:t>ư</a:t>
            </a:r>
            <a:r>
              <a:rPr lang="en-US" altLang="en-US" sz="1200">
                <a:latin typeface="Segoe UI Emoji" panose="020B0502040204020203" charset="0"/>
                <a:cs typeface="Segoe UI Emoji" panose="020B0502040204020203" charset="0"/>
              </a:rPr>
              <a:t>ơng quan cho thấy mức </a:t>
            </a:r>
            <a:r>
              <a:rPr lang="en-US" altLang="en-US" sz="1200">
                <a:latin typeface="Segoe UI Emoji" panose="020B0502040204020203" charset="0"/>
                <a:cs typeface="Segoe UI Emoji" panose="020B0502040204020203" charset="0"/>
              </a:rPr>
              <a:t>đ</a:t>
            </a:r>
            <a:r>
              <a:rPr lang="en-US" altLang="en-US" sz="1200">
                <a:latin typeface="Segoe UI Emoji" panose="020B0502040204020203" charset="0"/>
                <a:cs typeface="Segoe UI Emoji" panose="020B0502040204020203" charset="0"/>
              </a:rPr>
              <a:t>ộ “</a:t>
            </a:r>
            <a:r>
              <a:rPr lang="en-US" altLang="en-US" sz="1200">
                <a:latin typeface="Segoe UI Emoji" panose="020B0502040204020203" charset="0"/>
                <a:cs typeface="Segoe UI Emoji" panose="020B0502040204020203" charset="0"/>
              </a:rPr>
              <a:t>đ</a:t>
            </a:r>
            <a:r>
              <a:rPr lang="en-US" altLang="en-US" sz="1200">
                <a:latin typeface="Segoe UI Emoji" panose="020B0502040204020203" charset="0"/>
                <a:cs typeface="Segoe UI Emoji" panose="020B0502040204020203" charset="0"/>
              </a:rPr>
              <a:t>i cùng nhau” giữa các biến số (corr ∈ [-1, 1]): gần +1 là cùng t</a:t>
            </a:r>
            <a:r>
              <a:rPr lang="en-US" altLang="en-US" sz="1200">
                <a:latin typeface="Segoe UI Emoji" panose="020B0502040204020203" charset="0"/>
                <a:cs typeface="Segoe UI Emoji" panose="020B0502040204020203" charset="0"/>
              </a:rPr>
              <a:t>ă</a:t>
            </a:r>
            <a:r>
              <a:rPr lang="en-US" altLang="en-US" sz="1200">
                <a:latin typeface="Segoe UI Emoji" panose="020B0502040204020203" charset="0"/>
                <a:cs typeface="Segoe UI Emoji" panose="020B0502040204020203" charset="0"/>
              </a:rPr>
              <a:t>ng/giảm mạnh, gần -1 là ng</a:t>
            </a:r>
            <a:r>
              <a:rPr lang="en-US" altLang="en-US" sz="1200">
                <a:latin typeface="Segoe UI Emoji" panose="020B0502040204020203" charset="0"/>
                <a:cs typeface="Segoe UI Emoji" panose="020B0502040204020203" charset="0"/>
              </a:rPr>
              <a:t>ư</a:t>
            </a:r>
            <a:r>
              <a:rPr lang="en-US" altLang="en-US" sz="1200">
                <a:latin typeface="Segoe UI Emoji" panose="020B0502040204020203" charset="0"/>
                <a:cs typeface="Segoe UI Emoji" panose="020B0502040204020203" charset="0"/>
              </a:rPr>
              <a:t>ợc chiều mạnh, gần 0 là ít liên hệ tuyến tính.</a:t>
            </a:r>
            <a:endParaRPr lang="en-US" altLang="en-US" sz="1200">
              <a:latin typeface="Segoe UI Emoji" panose="020B0502040204020203" charset="0"/>
              <a:cs typeface="Segoe UI Emoji" panose="020B0502040204020203" charset="0"/>
            </a:endParaRPr>
          </a:p>
          <a:p>
            <a:pPr marL="171450" indent="-171450" algn="l">
              <a:lnSpc>
                <a:spcPct val="150000"/>
              </a:lnSpc>
              <a:buFont typeface="Arial" panose="020B0604020202020204" pitchFamily="34" charset="0"/>
              <a:buChar char="•"/>
            </a:pPr>
            <a:endParaRPr lang="en-US" altLang="en-US" sz="1200">
              <a:latin typeface="Segoe UI Emoji" panose="020B0502040204020203" charset="0"/>
              <a:cs typeface="Segoe UI Emoji" panose="020B0502040204020203" charset="0"/>
            </a:endParaRPr>
          </a:p>
          <a:p>
            <a:pPr marL="171450" indent="-171450" algn="l">
              <a:lnSpc>
                <a:spcPct val="150000"/>
              </a:lnSpc>
              <a:buFont typeface="Arial" panose="020B0604020202020204" pitchFamily="34" charset="0"/>
              <a:buChar char="•"/>
            </a:pPr>
            <a:r>
              <a:rPr lang="en-US" altLang="en-US" sz="1200">
                <a:latin typeface="Segoe UI Emoji" panose="020B0502040204020203" charset="0"/>
                <a:cs typeface="Segoe UI Emoji" panose="020B0502040204020203" charset="0"/>
              </a:rPr>
              <a:t>Nó hữu ích </a:t>
            </a:r>
            <a:r>
              <a:rPr lang="en-US" altLang="en-US" sz="1200">
                <a:latin typeface="Segoe UI Emoji" panose="020B0502040204020203" charset="0"/>
                <a:cs typeface="Segoe UI Emoji" panose="020B0502040204020203" charset="0"/>
              </a:rPr>
              <a:t>đ</a:t>
            </a:r>
            <a:r>
              <a:rPr lang="en-US" altLang="en-US" sz="1200">
                <a:latin typeface="Segoe UI Emoji" panose="020B0502040204020203" charset="0"/>
                <a:cs typeface="Segoe UI Emoji" panose="020B0502040204020203" charset="0"/>
              </a:rPr>
              <a:t>ể phát hiện các cặp feature t</a:t>
            </a:r>
            <a:r>
              <a:rPr lang="en-US" altLang="en-US" sz="1200">
                <a:latin typeface="Segoe UI Emoji" panose="020B0502040204020203" charset="0"/>
                <a:cs typeface="Segoe UI Emoji" panose="020B0502040204020203" charset="0"/>
              </a:rPr>
              <a:t>ư</a:t>
            </a:r>
            <a:r>
              <a:rPr lang="en-US" altLang="en-US" sz="1200">
                <a:latin typeface="Segoe UI Emoji" panose="020B0502040204020203" charset="0"/>
                <a:cs typeface="Segoe UI Emoji" panose="020B0502040204020203" charset="0"/>
              </a:rPr>
              <a:t>ơng quan quá cao (</a:t>
            </a:r>
            <a:r>
              <a:rPr lang="en-US" altLang="en-US" sz="1200">
                <a:latin typeface="Segoe UI Emoji" panose="020B0502040204020203" charset="0"/>
                <a:cs typeface="Segoe UI Emoji" panose="020B0502040204020203" charset="0"/>
              </a:rPr>
              <a:t>đ</a:t>
            </a:r>
            <a:r>
              <a:rPr lang="en-US" altLang="en-US" sz="1200">
                <a:latin typeface="Segoe UI Emoji" panose="020B0502040204020203" charset="0"/>
                <a:cs typeface="Segoe UI Emoji" panose="020B0502040204020203" charset="0"/>
              </a:rPr>
              <a:t>a cộng tuyến) có thể cân nhắc bỏ bớt 1 biến hoặc dùng regularization (</a:t>
            </a:r>
            <a:r>
              <a:rPr lang="en-US" altLang="en-US" sz="1200">
                <a:latin typeface="Segoe UI Emoji" panose="020B0502040204020203" charset="0"/>
                <a:cs typeface="Segoe UI Emoji" panose="020B0502040204020203" charset="0"/>
              </a:rPr>
              <a:t>đ</a:t>
            </a:r>
            <a:r>
              <a:rPr lang="en-US" altLang="en-US" sz="1200">
                <a:latin typeface="Segoe UI Emoji" panose="020B0502040204020203" charset="0"/>
                <a:cs typeface="Segoe UI Emoji" panose="020B0502040204020203" charset="0"/>
              </a:rPr>
              <a:t>ặc biệt với mô hình tuyến tính). Heatmap chỉ </a:t>
            </a:r>
            <a:r>
              <a:rPr lang="en-US" altLang="en-US" sz="1200">
                <a:latin typeface="Segoe UI Emoji" panose="020B0502040204020203" charset="0"/>
                <a:cs typeface="Segoe UI Emoji" panose="020B0502040204020203" charset="0"/>
              </a:rPr>
              <a:t>đ</a:t>
            </a:r>
            <a:r>
              <a:rPr lang="en-US" altLang="en-US" sz="1200">
                <a:latin typeface="Segoe UI Emoji" panose="020B0502040204020203" charset="0"/>
                <a:cs typeface="Segoe UI Emoji" panose="020B0502040204020203" charset="0"/>
              </a:rPr>
              <a:t>ể tham khảo, không nên chọn feature chỉ dựa vào correlation vì nó chủ yếu phản ánh feature–feature, không nói trực tiếp feature nào dự </a:t>
            </a:r>
            <a:r>
              <a:rPr lang="en-US" altLang="en-US" sz="1200">
                <a:latin typeface="Segoe UI Emoji" panose="020B0502040204020203" charset="0"/>
                <a:cs typeface="Segoe UI Emoji" panose="020B0502040204020203" charset="0"/>
              </a:rPr>
              <a:t>đ</a:t>
            </a:r>
            <a:r>
              <a:rPr lang="en-US" altLang="en-US" sz="1200">
                <a:latin typeface="Segoe UI Emoji" panose="020B0502040204020203" charset="0"/>
                <a:cs typeface="Segoe UI Emoji" panose="020B0502040204020203" charset="0"/>
              </a:rPr>
              <a:t>oán target tốt.</a:t>
            </a:r>
            <a:endParaRPr lang="en-US" altLang="en-US" sz="1200">
              <a:latin typeface="Segoe UI Emoji" panose="020B0502040204020203" charset="0"/>
              <a:cs typeface="Segoe UI Emoji" panose="020B0502040204020203" charset="0"/>
            </a:endParaRPr>
          </a:p>
        </p:txBody>
      </p:sp>
      <p:cxnSp>
        <p:nvCxnSpPr>
          <p:cNvPr id="12" name="Straight Connector 11"/>
          <p:cNvCxnSpPr/>
          <p:nvPr/>
        </p:nvCxnSpPr>
        <p:spPr>
          <a:xfrm flipH="1">
            <a:off x="1374775" y="4559446"/>
            <a:ext cx="4533900"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H="1">
            <a:off x="6638925" y="1640351"/>
            <a:ext cx="1905" cy="409384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8168</Words>
  <Application>WPS Presentation</Application>
  <PresentationFormat>Widescreen</PresentationFormat>
  <Paragraphs>208</Paragraphs>
  <Slides>38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Arial</vt:lpstr>
      <vt:lpstr>SimSun</vt:lpstr>
      <vt:lpstr>Wingdings</vt:lpstr>
      <vt:lpstr>Segoe UI Variable Text Semibold</vt:lpstr>
      <vt:lpstr>Segoe UI Variable Text Semilight</vt:lpstr>
      <vt:lpstr>VNSSI8</vt:lpstr>
      <vt:lpstr>Segoe Print</vt:lpstr>
      <vt:lpstr>Segoe UI Emoji</vt:lpstr>
      <vt:lpstr>Microsoft YaHei</vt:lpstr>
      <vt:lpstr>Arial Unicode MS</vt:lpstr>
      <vt:lpstr>Calibri Light</vt:lpstr>
      <vt:lpstr>Calibri</vt:lpstr>
      <vt:lpstr>Segoe UI Symbol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Phucc</dc:creator>
  <cp:lastModifiedBy>No No Hack</cp:lastModifiedBy>
  <cp:revision>16</cp:revision>
  <dcterms:created xsi:type="dcterms:W3CDTF">2025-07-23T00:59:00Z</dcterms:created>
  <dcterms:modified xsi:type="dcterms:W3CDTF">2025-12-20T01:18:05Z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F3E631B1DF284140A305E15222BA7749_11</vt:lpwstr>
  </property>
  <property fmtid="{D5CDD505-2E9C-101B-9397-08002B2CF9AE}" pid="3" name="KSOProductBuildVer">
    <vt:lpwstr>1033-12.2.0.23155</vt:lpwstr>
  </property>
</Properties>
</file>